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Lst>
  <p:notesMasterIdLst>
    <p:notesMasterId r:id="rId78"/>
  </p:notesMasterIdLst>
  <p:sldIdLst>
    <p:sldId id="373" r:id="rId3"/>
    <p:sldId id="256" r:id="rId4"/>
    <p:sldId id="327" r:id="rId5"/>
    <p:sldId id="357" r:id="rId6"/>
    <p:sldId id="358" r:id="rId7"/>
    <p:sldId id="258" r:id="rId8"/>
    <p:sldId id="316" r:id="rId9"/>
    <p:sldId id="261" r:id="rId10"/>
    <p:sldId id="268" r:id="rId11"/>
    <p:sldId id="365" r:id="rId12"/>
    <p:sldId id="318" r:id="rId13"/>
    <p:sldId id="345" r:id="rId14"/>
    <p:sldId id="346" r:id="rId15"/>
    <p:sldId id="347" r:id="rId16"/>
    <p:sldId id="348" r:id="rId17"/>
    <p:sldId id="379" r:id="rId18"/>
    <p:sldId id="386" r:id="rId19"/>
    <p:sldId id="350" r:id="rId20"/>
    <p:sldId id="320" r:id="rId21"/>
    <p:sldId id="376" r:id="rId22"/>
    <p:sldId id="337" r:id="rId23"/>
    <p:sldId id="385" r:id="rId24"/>
    <p:sldId id="352" r:id="rId25"/>
    <p:sldId id="329" r:id="rId26"/>
    <p:sldId id="341" r:id="rId27"/>
    <p:sldId id="288" r:id="rId28"/>
    <p:sldId id="291" r:id="rId29"/>
    <p:sldId id="289" r:id="rId30"/>
    <p:sldId id="326" r:id="rId31"/>
    <p:sldId id="304" r:id="rId32"/>
    <p:sldId id="300" r:id="rId33"/>
    <p:sldId id="301" r:id="rId34"/>
    <p:sldId id="302" r:id="rId35"/>
    <p:sldId id="305" r:id="rId36"/>
    <p:sldId id="278" r:id="rId37"/>
    <p:sldId id="279" r:id="rId38"/>
    <p:sldId id="306" r:id="rId39"/>
    <p:sldId id="280" r:id="rId40"/>
    <p:sldId id="374" r:id="rId41"/>
    <p:sldId id="366" r:id="rId42"/>
    <p:sldId id="360" r:id="rId43"/>
    <p:sldId id="362" r:id="rId44"/>
    <p:sldId id="361" r:id="rId45"/>
    <p:sldId id="389" r:id="rId46"/>
    <p:sldId id="375" r:id="rId47"/>
    <p:sldId id="390" r:id="rId48"/>
    <p:sldId id="312" r:id="rId49"/>
    <p:sldId id="387" r:id="rId50"/>
    <p:sldId id="354" r:id="rId51"/>
    <p:sldId id="353" r:id="rId52"/>
    <p:sldId id="381" r:id="rId53"/>
    <p:sldId id="382" r:id="rId54"/>
    <p:sldId id="383" r:id="rId55"/>
    <p:sldId id="384" r:id="rId56"/>
    <p:sldId id="391" r:id="rId57"/>
    <p:sldId id="308" r:id="rId58"/>
    <p:sldId id="307" r:id="rId59"/>
    <p:sldId id="309" r:id="rId60"/>
    <p:sldId id="310" r:id="rId61"/>
    <p:sldId id="297" r:id="rId62"/>
    <p:sldId id="296" r:id="rId63"/>
    <p:sldId id="314" r:id="rId64"/>
    <p:sldId id="392" r:id="rId65"/>
    <p:sldId id="393" r:id="rId66"/>
    <p:sldId id="394" r:id="rId67"/>
    <p:sldId id="395" r:id="rId68"/>
    <p:sldId id="342" r:id="rId69"/>
    <p:sldId id="359" r:id="rId70"/>
    <p:sldId id="396" r:id="rId71"/>
    <p:sldId id="369" r:id="rId72"/>
    <p:sldId id="285" r:id="rId73"/>
    <p:sldId id="364" r:id="rId74"/>
    <p:sldId id="328" r:id="rId75"/>
    <p:sldId id="330" r:id="rId76"/>
    <p:sldId id="295" r:id="rId77"/>
  </p:sldIdLst>
  <p:sldSz cx="12192000" cy="6858000"/>
  <p:notesSz cx="6858000" cy="9144000"/>
  <p:embeddedFontLs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Cambria Math" panose="02040503050406030204" pitchFamily="18" charset="0"/>
      <p:regular r:id="rId85"/>
    </p:embeddedFont>
    <p:embeddedFont>
      <p:font typeface="Linux Libertine G" panose="020B0604020202020204" charset="0"/>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216EC8-E0BF-4AE8-AC6A-0CC3CEC4DCFD}">
          <p14:sldIdLst>
            <p14:sldId id="373"/>
            <p14:sldId id="256"/>
            <p14:sldId id="327"/>
            <p14:sldId id="357"/>
            <p14:sldId id="358"/>
            <p14:sldId id="258"/>
            <p14:sldId id="316"/>
            <p14:sldId id="261"/>
            <p14:sldId id="268"/>
            <p14:sldId id="365"/>
            <p14:sldId id="318"/>
            <p14:sldId id="345"/>
            <p14:sldId id="346"/>
            <p14:sldId id="347"/>
            <p14:sldId id="348"/>
            <p14:sldId id="379"/>
            <p14:sldId id="386"/>
            <p14:sldId id="350"/>
            <p14:sldId id="320"/>
            <p14:sldId id="376"/>
            <p14:sldId id="337"/>
            <p14:sldId id="385"/>
            <p14:sldId id="352"/>
            <p14:sldId id="329"/>
            <p14:sldId id="341"/>
            <p14:sldId id="288"/>
            <p14:sldId id="291"/>
            <p14:sldId id="289"/>
            <p14:sldId id="326"/>
            <p14:sldId id="304"/>
            <p14:sldId id="300"/>
            <p14:sldId id="301"/>
            <p14:sldId id="302"/>
            <p14:sldId id="305"/>
            <p14:sldId id="278"/>
            <p14:sldId id="279"/>
            <p14:sldId id="306"/>
            <p14:sldId id="280"/>
            <p14:sldId id="374"/>
            <p14:sldId id="366"/>
            <p14:sldId id="360"/>
            <p14:sldId id="362"/>
            <p14:sldId id="361"/>
            <p14:sldId id="389"/>
            <p14:sldId id="375"/>
            <p14:sldId id="390"/>
            <p14:sldId id="312"/>
            <p14:sldId id="387"/>
            <p14:sldId id="354"/>
            <p14:sldId id="353"/>
            <p14:sldId id="381"/>
            <p14:sldId id="382"/>
            <p14:sldId id="383"/>
            <p14:sldId id="384"/>
            <p14:sldId id="391"/>
            <p14:sldId id="308"/>
            <p14:sldId id="307"/>
            <p14:sldId id="309"/>
            <p14:sldId id="310"/>
            <p14:sldId id="297"/>
            <p14:sldId id="296"/>
            <p14:sldId id="314"/>
          </p14:sldIdLst>
        </p14:section>
        <p14:section name="Backups" id="{CB49C2D5-84F7-4D97-BECC-EEA637AB5509}">
          <p14:sldIdLst>
            <p14:sldId id="392"/>
            <p14:sldId id="393"/>
            <p14:sldId id="394"/>
            <p14:sldId id="395"/>
            <p14:sldId id="342"/>
            <p14:sldId id="359"/>
            <p14:sldId id="396"/>
            <p14:sldId id="369"/>
            <p14:sldId id="285"/>
            <p14:sldId id="364"/>
            <p14:sldId id="328"/>
            <p14:sldId id="330"/>
            <p14:sldId id="295"/>
          </p14:sldIdLst>
        </p14:section>
        <p14:section name="removed" id="{4FD62BCD-9337-44F2-AB46-92CFF5D48E2C}">
          <p14:sldIdLst/>
        </p14:section>
        <p14:section name="Working Area" id="{11C1A641-C847-4228-BC3A-2CFDFBCC0D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8" autoAdjust="0"/>
    <p:restoredTop sz="78928" autoAdjust="0"/>
  </p:normalViewPr>
  <p:slideViewPr>
    <p:cSldViewPr snapToGrid="0">
      <p:cViewPr varScale="1">
        <p:scale>
          <a:sx n="74" d="100"/>
          <a:sy n="74" d="100"/>
        </p:scale>
        <p:origin x="714" y="3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4.fntdata"/><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8361E-EBA6-46CB-907B-404C07A9B4F8}" type="datetimeFigureOut">
              <a:rPr lang="en-US" smtClean="0"/>
              <a:t>8/8/2019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9A12A-AF65-4D17-98CB-CACF5163E812}" type="slidenum">
              <a:rPr lang="en-US" smtClean="0"/>
              <a:t>‹#›</a:t>
            </a:fld>
            <a:endParaRPr lang="en-US"/>
          </a:p>
        </p:txBody>
      </p:sp>
    </p:spTree>
    <p:extLst>
      <p:ext uri="{BB962C8B-B14F-4D97-AF65-F5344CB8AC3E}">
        <p14:creationId xmlns:p14="http://schemas.microsoft.com/office/powerpoint/2010/main" val="3396275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XXX for the introduction. Today I am happy to talk about our work on applying the Steklov spectral geometry for the task of extrinsic shape analysis. </a:t>
            </a:r>
          </a:p>
        </p:txBody>
      </p:sp>
      <p:sp>
        <p:nvSpPr>
          <p:cNvPr id="4" name="Slide Number Placeholder 3"/>
          <p:cNvSpPr>
            <a:spLocks noGrp="1"/>
          </p:cNvSpPr>
          <p:nvPr>
            <p:ph type="sldNum" sz="quarter" idx="5"/>
          </p:nvPr>
        </p:nvSpPr>
        <p:spPr/>
        <p:txBody>
          <a:bodyPr/>
          <a:lstStyle/>
          <a:p>
            <a:fld id="{D7C9A12A-AF65-4D17-98CB-CACF5163E812}" type="slidenum">
              <a:rPr lang="en-US" smtClean="0"/>
              <a:t>2</a:t>
            </a:fld>
            <a:endParaRPr lang="en-US"/>
          </a:p>
        </p:txBody>
      </p:sp>
    </p:spTree>
    <p:extLst>
      <p:ext uri="{BB962C8B-B14F-4D97-AF65-F5344CB8AC3E}">
        <p14:creationId xmlns:p14="http://schemas.microsoft.com/office/powerpoint/2010/main" val="12359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step back and have another look at intrinsic shape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tasks of interest, including distance computation,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are going to take an operator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explain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Intrinsic shape analysis cares about many tasks including distance computation,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11</a:t>
            </a:fld>
            <a:endParaRPr lang="en-US"/>
          </a:p>
        </p:txBody>
      </p:sp>
    </p:spTree>
    <p:extLst>
      <p:ext uri="{BB962C8B-B14F-4D97-AF65-F5344CB8AC3E}">
        <p14:creationId xmlns:p14="http://schemas.microsoft.com/office/powerpoint/2010/main" val="181017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shape segmentation,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12</a:t>
            </a:fld>
            <a:endParaRPr lang="en-US"/>
          </a:p>
        </p:txBody>
      </p:sp>
    </p:spTree>
    <p:extLst>
      <p:ext uri="{BB962C8B-B14F-4D97-AF65-F5344CB8AC3E}">
        <p14:creationId xmlns:p14="http://schemas.microsoft.com/office/powerpoint/2010/main" val="4196929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geometry descriptor, and so on. </a:t>
            </a:r>
          </a:p>
          <a:p>
            <a:endParaRPr lang="en-US" dirty="0"/>
          </a:p>
          <a:p>
            <a:r>
              <a:rPr lang="en-US" dirty="0"/>
              <a:t>---------------------------------</a:t>
            </a:r>
          </a:p>
        </p:txBody>
      </p:sp>
      <p:sp>
        <p:nvSpPr>
          <p:cNvPr id="4" name="Slide Number Placeholder 3"/>
          <p:cNvSpPr>
            <a:spLocks noGrp="1"/>
          </p:cNvSpPr>
          <p:nvPr>
            <p:ph type="sldNum" sz="quarter" idx="5"/>
          </p:nvPr>
        </p:nvSpPr>
        <p:spPr/>
        <p:txBody>
          <a:bodyPr/>
          <a:lstStyle/>
          <a:p>
            <a:fld id="{D7C9A12A-AF65-4D17-98CB-CACF5163E812}" type="slidenum">
              <a:rPr lang="en-US" smtClean="0"/>
              <a:t>13</a:t>
            </a:fld>
            <a:endParaRPr lang="en-US"/>
          </a:p>
        </p:txBody>
      </p:sp>
    </p:spTree>
    <p:extLst>
      <p:ext uri="{BB962C8B-B14F-4D97-AF65-F5344CB8AC3E}">
        <p14:creationId xmlns:p14="http://schemas.microsoft.com/office/powerpoint/2010/main" val="426168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this long list of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including many higher-level tasks built upon basic ones. </a:t>
            </a:r>
          </a:p>
          <a:p>
            <a:r>
              <a:rPr lang="en-US" dirty="0"/>
              <a:t>\\This is just a small sampling of very large literatures. </a:t>
            </a:r>
          </a:p>
          <a:p>
            <a:endParaRPr lang="en-US" dirty="0"/>
          </a:p>
          <a:p>
            <a:endParaRPr lang="en-US" dirty="0"/>
          </a:p>
          <a:p>
            <a:r>
              <a:rPr lang="en-US" dirty="0"/>
              <a:t>[1] Surprisingly, all these methods can be summarized by a common algorithm template. </a:t>
            </a:r>
          </a:p>
          <a:p>
            <a:r>
              <a:rPr lang="en-US" dirty="0"/>
              <a:t>[2] Somewhere in the code of these methods, the Laplacian will be constructed, and then all the remaining computation are based on the Laplacian instead.  </a:t>
            </a:r>
          </a:p>
          <a:p>
            <a:endParaRPr lang="en-US" dirty="0"/>
          </a:p>
          <a:p>
            <a:endParaRPr lang="en-US" dirty="0"/>
          </a:p>
          <a:p>
            <a:pPr marL="171450" indent="-171450">
              <a:buFont typeface="Arial" panose="020B0604020202020204" pitchFamily="34" charset="0"/>
              <a:buChar char="•"/>
            </a:pPr>
            <a:r>
              <a:rPr lang="en-US" dirty="0"/>
              <a:t>High level tasks based on the lower level ones.</a:t>
            </a:r>
          </a:p>
          <a:p>
            <a:pPr marL="628650" lvl="1" indent="-171450">
              <a:buFont typeface="Arial" panose="020B0604020202020204" pitchFamily="34" charset="0"/>
              <a:buChar char="•"/>
            </a:pPr>
            <a:r>
              <a:rPr lang="en-US" dirty="0"/>
              <a:t>Correspondence. </a:t>
            </a:r>
          </a:p>
          <a:p>
            <a:pPr marL="628650" lvl="1" indent="-171450">
              <a:buFont typeface="Arial" panose="020B0604020202020204" pitchFamily="34" charset="0"/>
              <a:buChar char="•"/>
            </a:pPr>
            <a:endParaRPr lang="en-US" dirty="0"/>
          </a:p>
          <a:p>
            <a:r>
              <a:rPr lang="en-US" dirty="0"/>
              <a:t>-----------------------------</a:t>
            </a:r>
          </a:p>
          <a:p>
            <a:r>
              <a:rPr lang="en-US" dirty="0"/>
              <a:t>all these methods share a common algorithmic template</a:t>
            </a:r>
          </a:p>
          <a:p>
            <a:r>
              <a:rPr lang="en-US" dirty="0"/>
              <a:t>or related operator </a:t>
            </a:r>
          </a:p>
        </p:txBody>
      </p:sp>
      <p:sp>
        <p:nvSpPr>
          <p:cNvPr id="4" name="Slide Number Placeholder 3"/>
          <p:cNvSpPr>
            <a:spLocks noGrp="1"/>
          </p:cNvSpPr>
          <p:nvPr>
            <p:ph type="sldNum" sz="quarter" idx="5"/>
          </p:nvPr>
        </p:nvSpPr>
        <p:spPr/>
        <p:txBody>
          <a:bodyPr/>
          <a:lstStyle/>
          <a:p>
            <a:fld id="{D7C9A12A-AF65-4D17-98CB-CACF5163E812}" type="slidenum">
              <a:rPr lang="en-US" smtClean="0"/>
              <a:t>14</a:t>
            </a:fld>
            <a:endParaRPr lang="en-US"/>
          </a:p>
        </p:txBody>
      </p:sp>
    </p:spTree>
    <p:extLst>
      <p:ext uri="{BB962C8B-B14F-4D97-AF65-F5344CB8AC3E}">
        <p14:creationId xmlns:p14="http://schemas.microsoft.com/office/powerpoint/2010/main" val="2300535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Laplacian, in the discrete form, is just an n by n matrix on a mesh with n vertices.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Laplacian is assembled using local geometry according to this cotangent formula, that we have seen many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Laplacian encodes intrinsic geometry information up to isometry.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enjoys a long list of nice mathematical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Laplacian operator appears in almost every task in intrinsic shape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Graph Laplacian, whose entries determined by the local geometry. </a:t>
            </a:r>
          </a:p>
          <a:p>
            <a:pPr marL="171450" indent="-171450">
              <a:buFont typeface="Arial" panose="020B0604020202020204" pitchFamily="34" charset="0"/>
              <a:buChar char="•"/>
            </a:pPr>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Laplacian is mathematically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contributing to its popularity.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n is the number of vertices in the mesh.</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15</a:t>
            </a:fld>
            <a:endParaRPr lang="en-US"/>
          </a:p>
        </p:txBody>
      </p:sp>
    </p:spTree>
    <p:extLst>
      <p:ext uri="{BB962C8B-B14F-4D97-AF65-F5344CB8AC3E}">
        <p14:creationId xmlns:p14="http://schemas.microsoft.com/office/powerpoint/2010/main" val="409081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Explain the Laplacian on a curved surface. </a:t>
            </a:r>
          </a:p>
          <a:p>
            <a:pPr marL="171450" indent="-171450">
              <a:buFont typeface="Arial" panose="020B0604020202020204" pitchFamily="34" charset="0"/>
              <a:buChar char="•"/>
            </a:pPr>
            <a:r>
              <a:rPr lang="en-US" dirty="0"/>
              <a:t>Using the metric tensor g associated with each point on the surface</a:t>
            </a:r>
          </a:p>
          <a:p>
            <a:pPr marL="171450" indent="-171450">
              <a:buFont typeface="Arial" panose="020B0604020202020204" pitchFamily="34" charset="0"/>
              <a:buChar char="•"/>
            </a:pPr>
            <a:r>
              <a:rPr lang="en-US" dirty="0"/>
              <a:t>Connect to the cotangent formula. </a:t>
            </a:r>
          </a:p>
          <a:p>
            <a:pPr marL="171450" indent="-171450">
              <a:buFont typeface="Arial" panose="020B0604020202020204" pitchFamily="34" charset="0"/>
              <a:buChar char="•"/>
            </a:pPr>
            <a:r>
              <a:rPr lang="en-US" dirty="0"/>
              <a:t>The Laplacian operator is defined for continuous surfaces. </a:t>
            </a:r>
          </a:p>
          <a:p>
            <a:pPr marL="171450" indent="-171450">
              <a:buFont typeface="Arial" panose="020B0604020202020204" pitchFamily="34" charset="0"/>
              <a:buChar char="•"/>
            </a:pPr>
            <a:r>
              <a:rPr lang="en-US" dirty="0"/>
              <a:t>The cotangent Laplacian is a discretization of the continuous one.  </a:t>
            </a:r>
          </a:p>
        </p:txBody>
      </p:sp>
      <p:sp>
        <p:nvSpPr>
          <p:cNvPr id="4" name="Slide Number Placeholder 3"/>
          <p:cNvSpPr>
            <a:spLocks noGrp="1"/>
          </p:cNvSpPr>
          <p:nvPr>
            <p:ph type="sldNum" sz="quarter" idx="5"/>
          </p:nvPr>
        </p:nvSpPr>
        <p:spPr/>
        <p:txBody>
          <a:bodyPr/>
          <a:lstStyle/>
          <a:p>
            <a:fld id="{D7C9A12A-AF65-4D17-98CB-CACF5163E812}" type="slidenum">
              <a:rPr lang="en-US" smtClean="0"/>
              <a:t>16</a:t>
            </a:fld>
            <a:endParaRPr lang="en-US"/>
          </a:p>
        </p:txBody>
      </p:sp>
    </p:spTree>
    <p:extLst>
      <p:ext uri="{BB962C8B-B14F-4D97-AF65-F5344CB8AC3E}">
        <p14:creationId xmlns:p14="http://schemas.microsoft.com/office/powerpoint/2010/main" val="31369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17</a:t>
            </a:fld>
            <a:endParaRPr lang="en-US"/>
          </a:p>
        </p:txBody>
      </p:sp>
    </p:spTree>
    <p:extLst>
      <p:ext uri="{BB962C8B-B14F-4D97-AF65-F5344CB8AC3E}">
        <p14:creationId xmlns:p14="http://schemas.microsoft.com/office/powerpoint/2010/main" val="65968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natural question to ask is whether we can replicate the success of the Laplacian, find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geometric operator that can play a similar role as the Laplacian but for extrinsic geometry.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Practically this means we are looking for an operator such that in existing algorithm, simple replacing the Laplacian using with this new operator hopefully will introduce extrinsic behaviors to the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modify existing intrinsic algorithms by this one-line change, simple replacing the Laplacian with some extrinsic operator,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Extrinsic algorithms for each specific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hopefully encodes the surface up to rigid motion.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haven’t seen an extrinsic geometry operator that can play a similar role as the Laplacian does for intrinsic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we take an operator-based approach to systematically introduce extrinsic geometry to many tasks.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18</a:t>
            </a:fld>
            <a:endParaRPr lang="en-US"/>
          </a:p>
        </p:txBody>
      </p:sp>
    </p:spTree>
    <p:extLst>
      <p:ext uri="{BB962C8B-B14F-4D97-AF65-F5344CB8AC3E}">
        <p14:creationId xmlns:p14="http://schemas.microsoft.com/office/powerpoint/2010/main" val="1325774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find such an operator? The answer is affirmative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operator we consider.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now let’s consider volumetric domain Omega bounded by a surface. </a:t>
            </a:r>
          </a:p>
          <a:p>
            <a:endParaRPr lang="en-US" dirty="0"/>
          </a:p>
          <a:p>
            <a:r>
              <a:rPr lang="en-US" dirty="0"/>
              <a:t>Now the surface is a simple sphere.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following process: </a:t>
            </a:r>
          </a:p>
          <a:p>
            <a:r>
              <a:rPr lang="en-US" dirty="0"/>
              <a:t> Given an arbitrary function g on the surface, whose value on the surface is encoded by color. </a:t>
            </a:r>
          </a:p>
          <a:p>
            <a:r>
              <a:rPr lang="en-US" dirty="0"/>
              <a:t>[1] we first smoothly interpolate the function into the interior, by computing the harmonic extension. </a:t>
            </a:r>
          </a:p>
          <a:p>
            <a:r>
              <a:rPr lang="en-US" dirty="0"/>
              <a:t>The harmonic extension is smooth, </a:t>
            </a:r>
          </a:p>
          <a:p>
            <a:r>
              <a:rPr lang="en-US" dirty="0"/>
              <a:t>[2] and we can compute its normal gradients at the boundary.</a:t>
            </a:r>
          </a:p>
          <a:p>
            <a:r>
              <a:rPr lang="en-US" dirty="0"/>
              <a:t>[3] This normal gradients </a:t>
            </a:r>
            <a:r>
              <a:rPr lang="en-US" dirty="0" err="1"/>
              <a:t>g_n</a:t>
            </a:r>
            <a:r>
              <a:rPr lang="en-US" dirty="0"/>
              <a:t> is another scalar function.  </a:t>
            </a:r>
          </a:p>
          <a:p>
            <a:r>
              <a:rPr lang="en-US" dirty="0"/>
              <a:t>So we have an operator maps the given function to the resulting normal gradients.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19</a:t>
            </a:fld>
            <a:endParaRPr lang="en-US"/>
          </a:p>
        </p:txBody>
      </p:sp>
    </p:spTree>
    <p:extLst>
      <p:ext uri="{BB962C8B-B14F-4D97-AF65-F5344CB8AC3E}">
        <p14:creationId xmlns:p14="http://schemas.microsoft.com/office/powerpoint/2010/main" val="1061670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down the process in the mathematical language, we solve the Laplace equation with the Dirichlet data g. </a:t>
            </a:r>
          </a:p>
          <a:p>
            <a:r>
              <a:rPr lang="en-US" dirty="0"/>
              <a:t>[1] We are considering the operator that maps the Dirichlet data to the resulting Neumann data </a:t>
            </a:r>
            <a:r>
              <a:rPr lang="en-US" dirty="0" err="1"/>
              <a:t>g_n</a:t>
            </a:r>
            <a:r>
              <a:rPr lang="en-US" dirty="0"/>
              <a:t>.</a:t>
            </a:r>
          </a:p>
          <a:p>
            <a:endParaRPr lang="en-US" dirty="0"/>
          </a:p>
          <a:p>
            <a:r>
              <a:rPr lang="en-US" dirty="0"/>
              <a:t>For this reason this operator is called the </a:t>
            </a:r>
            <a:r>
              <a:rPr lang="en-US" dirty="0" err="1"/>
              <a:t>DtN</a:t>
            </a:r>
            <a:r>
              <a:rPr lang="en-US" dirty="0"/>
              <a:t> operator. It is also known as the Steklov-</a:t>
            </a:r>
            <a:r>
              <a:rPr lang="en-US" dirty="0" err="1"/>
              <a:t>Poincaré</a:t>
            </a:r>
            <a:r>
              <a:rPr lang="en-US" dirty="0"/>
              <a:t> operator so we use the symbol S to denote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can further show that this operator is linear, which means one can discretize the operator by a matrix S. </a:t>
            </a:r>
          </a:p>
          <a:p>
            <a:endParaRPr lang="en-US" dirty="0"/>
          </a:p>
          <a:p>
            <a:r>
              <a:rPr lang="en-US" dirty="0"/>
              <a:t>[Physics interpretation of the geometry operator]</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normal derivative is called the Neumann data. </a:t>
            </a:r>
          </a:p>
          <a:p>
            <a:endParaRPr lang="en-US" dirty="0"/>
          </a:p>
          <a:p>
            <a:r>
              <a:rPr lang="en-US" dirty="0"/>
              <a:t>The given function on the surface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9A12A-AF65-4D17-98CB-CACF5163E8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for today’s presentation. </a:t>
            </a:r>
          </a:p>
          <a:p>
            <a:r>
              <a:rPr lang="en-US" dirty="0"/>
              <a:t>First I will introduce some background knowledge, particularly the basic notion of extrinsic and intrinsic geometry which will define our problem of extrinsic shape analysis. </a:t>
            </a:r>
          </a:p>
          <a:p>
            <a:r>
              <a:rPr lang="en-US" dirty="0"/>
              <a:t>Then I will talk about our solution, a particular geometric operator we propose to use.  </a:t>
            </a:r>
          </a:p>
          <a:p>
            <a:r>
              <a:rPr lang="en-US" dirty="0"/>
              <a:t>Next, I will talk about some theoretical properties and empirical behaviors of our operator. </a:t>
            </a:r>
          </a:p>
          <a:p>
            <a:r>
              <a:rPr lang="en-US" dirty="0"/>
              <a:t>Finally, we will briefly look into details of the implementation. </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first go trough a few basic concepts </a:t>
            </a:r>
          </a:p>
          <a:p>
            <a:r>
              <a:rPr lang="en-US" dirty="0"/>
              <a:t>that will be used throughout the presentation, </a:t>
            </a:r>
          </a:p>
          <a:p>
            <a:endParaRPr lang="en-US" dirty="0"/>
          </a:p>
          <a:p>
            <a:r>
              <a:rPr lang="en-US" dirty="0"/>
              <a:t>With these basic notions of geometry,  </a:t>
            </a:r>
          </a:p>
          <a:p>
            <a:r>
              <a:rPr lang="en-US" altLang="zh-CN" dirty="0"/>
              <a:t>Now</a:t>
            </a:r>
            <a:r>
              <a:rPr lang="en-US" dirty="0"/>
              <a:t> we can talk about our problem of extrinsic shape analysis.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boundary element method with various acceleration techniques.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a:t>
            </a:fld>
            <a:endParaRPr lang="en-US"/>
          </a:p>
        </p:txBody>
      </p:sp>
    </p:spTree>
    <p:extLst>
      <p:ext uri="{BB962C8B-B14F-4D97-AF65-F5344CB8AC3E}">
        <p14:creationId xmlns:p14="http://schemas.microsoft.com/office/powerpoint/2010/main" val="1488290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know the matrix will be positive semidefinite, so we can compute the </a:t>
            </a:r>
          </a:p>
          <a:p>
            <a:r>
              <a:rPr lang="en-US" dirty="0"/>
              <a:t>[1] eigen-decomposition of the </a:t>
            </a:r>
            <a:r>
              <a:rPr lang="en-US" dirty="0" err="1"/>
              <a:t>DtN</a:t>
            </a:r>
            <a:r>
              <a:rPr lang="en-US" dirty="0"/>
              <a:t> operator.</a:t>
            </a:r>
          </a:p>
          <a:p>
            <a:r>
              <a:rPr lang="en-US" dirty="0"/>
              <a:t>The </a:t>
            </a:r>
            <a:r>
              <a:rPr lang="en-US" dirty="0" err="1"/>
              <a:t>eigendecomposition</a:t>
            </a:r>
            <a:r>
              <a:rPr lang="en-US" dirty="0"/>
              <a:t> </a:t>
            </a:r>
            <a:r>
              <a:rPr lang="en-US" altLang="zh-CN" dirty="0"/>
              <a:t>is</a:t>
            </a:r>
            <a:r>
              <a:rPr lang="zh-CN" altLang="en-US" dirty="0"/>
              <a:t> </a:t>
            </a:r>
            <a:r>
              <a:rPr lang="en-US" altLang="zh-CN" dirty="0"/>
              <a:t>known</a:t>
            </a:r>
            <a:r>
              <a:rPr lang="zh-CN" altLang="en-US" dirty="0"/>
              <a:t> </a:t>
            </a:r>
            <a:r>
              <a:rPr lang="en-US" altLang="zh-CN" dirty="0"/>
              <a:t>as</a:t>
            </a:r>
            <a:r>
              <a:rPr lang="zh-CN" altLang="en-US" dirty="0"/>
              <a:t> </a:t>
            </a:r>
            <a:r>
              <a:rPr lang="en-US" altLang="zh-CN" dirty="0"/>
              <a:t>the</a:t>
            </a:r>
            <a:r>
              <a:rPr lang="en-US" dirty="0"/>
              <a:t> Steklov eigenvalue problem.  </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few example of eigenfunctions computed on the dragon shape, that we later will have a close look. </a:t>
            </a:r>
          </a:p>
          <a:p>
            <a:r>
              <a:rPr lang="en-US" dirty="0"/>
              <a:t>Here we show a few example of eigenfunctions computed on the dragon shape, , corresponding to certain oscillation patterns with increasing frequencies.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few eigenfunctions, corresponding to certain oscillation patterns with increasing frequencies. </a:t>
            </a:r>
          </a:p>
          <a:p>
            <a:endParaRPr lang="en-US" dirty="0"/>
          </a:p>
          <a:p>
            <a:r>
              <a:rPr lang="en-US" dirty="0"/>
              <a:t>The first few eigenfunctions correspond to the principal action of the operator on input signals. </a:t>
            </a:r>
          </a:p>
        </p:txBody>
      </p:sp>
      <p:sp>
        <p:nvSpPr>
          <p:cNvPr id="4" name="Slide Number Placeholder 3"/>
          <p:cNvSpPr>
            <a:spLocks noGrp="1"/>
          </p:cNvSpPr>
          <p:nvPr>
            <p:ph type="sldNum" sz="quarter" idx="5"/>
          </p:nvPr>
        </p:nvSpPr>
        <p:spPr/>
        <p:txBody>
          <a:bodyPr/>
          <a:lstStyle/>
          <a:p>
            <a:fld id="{D7C9A12A-AF65-4D17-98CB-CACF5163E812}" type="slidenum">
              <a:rPr lang="en-US" smtClean="0"/>
              <a:t>21</a:t>
            </a:fld>
            <a:endParaRPr lang="en-US"/>
          </a:p>
        </p:txBody>
      </p:sp>
    </p:spTree>
    <p:extLst>
      <p:ext uri="{BB962C8B-B14F-4D97-AF65-F5344CB8AC3E}">
        <p14:creationId xmlns:p14="http://schemas.microsoft.com/office/powerpoint/2010/main" val="160973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DtN</a:t>
            </a:r>
            <a:r>
              <a:rPr lang="en-US" dirty="0"/>
              <a:t> operator and its eigenvalue problem is closely related to extrinsic geometry. </a:t>
            </a:r>
          </a:p>
          <a:p>
            <a:endParaRPr lang="en-US" dirty="0"/>
          </a:p>
          <a:p>
            <a:r>
              <a:rPr lang="en-US" altLang="zh-CN" dirty="0"/>
              <a:t>[1] First</a:t>
            </a:r>
            <a:r>
              <a:rPr lang="en-US" dirty="0"/>
              <a:t>, by some differential geometry argument, the surface can be recovered from its </a:t>
            </a:r>
            <a:r>
              <a:rPr lang="en-US" dirty="0" err="1"/>
              <a:t>DtN</a:t>
            </a:r>
            <a:r>
              <a:rPr lang="en-US" dirty="0"/>
              <a:t> operator up to rigid motion. Details can be found in the </a:t>
            </a:r>
            <a:r>
              <a:rPr lang="en-US" dirty="0" err="1"/>
              <a:t>paepr</a:t>
            </a:r>
            <a:r>
              <a:rPr lang="en-US" dirty="0"/>
              <a:t>. This fact means the </a:t>
            </a:r>
            <a:r>
              <a:rPr lang="en-US" dirty="0" err="1"/>
              <a:t>DtN</a:t>
            </a:r>
            <a:r>
              <a:rPr lang="en-US" dirty="0"/>
              <a:t> operator does not lose useful extrinsic information.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22</a:t>
            </a:fld>
            <a:endParaRPr lang="en-US"/>
          </a:p>
        </p:txBody>
      </p:sp>
    </p:spTree>
    <p:extLst>
      <p:ext uri="{BB962C8B-B14F-4D97-AF65-F5344CB8AC3E}">
        <p14:creationId xmlns:p14="http://schemas.microsoft.com/office/powerpoint/2010/main" val="293967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The </a:t>
            </a:r>
            <a:r>
              <a:rPr lang="en-US" dirty="0" err="1"/>
              <a:t>DtN</a:t>
            </a:r>
            <a:r>
              <a:rPr lang="en-US" dirty="0"/>
              <a:t> operator captures critical extrinsic quantities like the mean curvature.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Particularly, the following results was established that, the Steklov heat kernel, defined using eigenfunctions, admits an asymptotic expansion closely related to the extrinsic mean curvature. </a:t>
            </a:r>
          </a:p>
          <a:p>
            <a:endParaRPr lang="en-US" dirty="0"/>
          </a:p>
          <a:p>
            <a:r>
              <a:rPr lang="en-US" dirty="0"/>
              <a:t>This has practical implications, </a:t>
            </a:r>
          </a:p>
          <a:p>
            <a:endParaRPr lang="en-US" dirty="0"/>
          </a:p>
          <a:p>
            <a:r>
              <a:rPr lang="en-US" dirty="0"/>
              <a:t>----------------------------------------------------------</a:t>
            </a:r>
          </a:p>
          <a:p>
            <a:endParaRPr lang="en-US" dirty="0"/>
          </a:p>
          <a:p>
            <a:r>
              <a:rPr lang="en-US" dirty="0"/>
              <a:t>extrinsic mean curvature plays a prominent role.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connection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DtN</a:t>
            </a:r>
            <a:r>
              <a:rPr lang="en-US" dirty="0"/>
              <a:t> operator encodes volumetric geometry.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23</a:t>
            </a:fld>
            <a:endParaRPr lang="en-US"/>
          </a:p>
        </p:txBody>
      </p:sp>
    </p:spTree>
    <p:extLst>
      <p:ext uri="{BB962C8B-B14F-4D97-AF65-F5344CB8AC3E}">
        <p14:creationId xmlns:p14="http://schemas.microsoft.com/office/powerpoint/2010/main" val="2206413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Indeed the behavior of our operator is strongly influenced by the extrinsic mean curvature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illustrate the first few Steklov eigenfunctions.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We can see the level sets of Steklov eigenfunctions conform with seams along which the mean curvature has a large value, as being pointed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Indeed simply applying this eigenfunctions leads to a reasonable segmentation and separates the teddy bear into few volumetric parts.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24</a:t>
            </a:fld>
            <a:endParaRPr lang="en-US"/>
          </a:p>
        </p:txBody>
      </p:sp>
    </p:spTree>
    <p:extLst>
      <p:ext uri="{BB962C8B-B14F-4D97-AF65-F5344CB8AC3E}">
        <p14:creationId xmlns:p14="http://schemas.microsoft.com/office/powerpoint/2010/main" val="48372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Further, eigenfunctions can be used to define and derive many quantities, </a:t>
            </a:r>
          </a:p>
          <a:p>
            <a:r>
              <a:rPr lang="en-US" dirty="0"/>
              <a:t>Which provides not only applications, but also means to validate and test the behaviors of our operator. </a:t>
            </a:r>
          </a:p>
        </p:txBody>
      </p:sp>
      <p:sp>
        <p:nvSpPr>
          <p:cNvPr id="4" name="Slide Number Placeholder 3"/>
          <p:cNvSpPr>
            <a:spLocks noGrp="1"/>
          </p:cNvSpPr>
          <p:nvPr>
            <p:ph type="sldNum" sz="quarter" idx="5"/>
          </p:nvPr>
        </p:nvSpPr>
        <p:spPr/>
        <p:txBody>
          <a:bodyPr/>
          <a:lstStyle/>
          <a:p>
            <a:fld id="{D7C9A12A-AF65-4D17-98CB-CACF5163E812}" type="slidenum">
              <a:rPr lang="en-US" smtClean="0"/>
              <a:t>25</a:t>
            </a:fld>
            <a:endParaRPr lang="en-US"/>
          </a:p>
        </p:txBody>
      </p:sp>
    </p:spTree>
    <p:extLst>
      <p:ext uri="{BB962C8B-B14F-4D97-AF65-F5344CB8AC3E}">
        <p14:creationId xmlns:p14="http://schemas.microsoft.com/office/powerpoint/2010/main" val="585686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popular heat kernel signature is originally introduced using a simple formula using Laplacian eigenfunctions. </a:t>
            </a:r>
          </a:p>
          <a:p>
            <a:r>
              <a:rPr lang="en-US" altLang="zh-CN" dirty="0"/>
              <a:t>[1] Simple replacing them with the </a:t>
            </a:r>
            <a:r>
              <a:rPr lang="en-US" altLang="zh-CN" dirty="0" err="1"/>
              <a:t>Steklov</a:t>
            </a:r>
            <a:r>
              <a:rPr lang="en-US" altLang="zh-CN" dirty="0"/>
              <a:t> ones will lead to signature aware of extrinsic geometry. </a:t>
            </a:r>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26</a:t>
            </a:fld>
            <a:endParaRPr lang="en-US"/>
          </a:p>
        </p:txBody>
      </p:sp>
    </p:spTree>
    <p:extLst>
      <p:ext uri="{BB962C8B-B14F-4D97-AF65-F5344CB8AC3E}">
        <p14:creationId xmlns:p14="http://schemas.microsoft.com/office/powerpoint/2010/main" val="281146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Laplacian and Steklov heat kernel signatures computed on the hand. </a:t>
            </a:r>
          </a:p>
          <a:p>
            <a:r>
              <a:rPr lang="en-US" dirty="0"/>
              <a:t>[1] At the center of the hand there is large mean curvature, this is reflected in the Steklov signature. </a:t>
            </a:r>
          </a:p>
          <a:p>
            <a:r>
              <a:rPr lang="en-US" dirty="0"/>
              <a:t>[2] The Laplacian signature, however, is insensitive to it. </a:t>
            </a:r>
          </a:p>
          <a:p>
            <a:r>
              <a:rPr lang="en-US" dirty="0"/>
              <a:t>[3] On this model of gargoyle, the Steklov signature looks like the </a:t>
            </a:r>
            <a:r>
              <a:rPr lang="en-US" sz="1200" dirty="0">
                <a:solidFill>
                  <a:prstClr val="black"/>
                </a:solidFill>
                <a:latin typeface="Calibri Light" panose="020F0302020204030204"/>
              </a:rPr>
              <a:t>mean curvature but in a multi-scale sense. </a:t>
            </a:r>
          </a:p>
          <a:p>
            <a:endParaRPr lang="en-US" sz="1200" dirty="0">
              <a:solidFill>
                <a:prstClr val="black"/>
              </a:solidFill>
              <a:latin typeface="Calibri Light" panose="020F0302020204030204"/>
            </a:endParaRPr>
          </a:p>
          <a:p>
            <a:endParaRPr lang="en-US" sz="1200" dirty="0">
              <a:solidFill>
                <a:prstClr val="black"/>
              </a:solidFill>
              <a:latin typeface="Calibri Light" panose="020F0302020204030204"/>
            </a:endParaRP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27</a:t>
            </a:fld>
            <a:endParaRPr lang="en-US"/>
          </a:p>
        </p:txBody>
      </p:sp>
    </p:spTree>
    <p:extLst>
      <p:ext uri="{BB962C8B-B14F-4D97-AF65-F5344CB8AC3E}">
        <p14:creationId xmlns:p14="http://schemas.microsoft.com/office/powerpoint/2010/main" val="3666457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for these two cubes, we see the Steklov one gives distinct signatures, well the Laplacian one gives exactly same signature, failing to distinguish them.  </a:t>
            </a:r>
          </a:p>
        </p:txBody>
      </p:sp>
      <p:sp>
        <p:nvSpPr>
          <p:cNvPr id="4" name="Slide Number Placeholder 3"/>
          <p:cNvSpPr>
            <a:spLocks noGrp="1"/>
          </p:cNvSpPr>
          <p:nvPr>
            <p:ph type="sldNum" sz="quarter" idx="5"/>
          </p:nvPr>
        </p:nvSpPr>
        <p:spPr/>
        <p:txBody>
          <a:bodyPr/>
          <a:lstStyle/>
          <a:p>
            <a:fld id="{D7C9A12A-AF65-4D17-98CB-CACF5163E812}" type="slidenum">
              <a:rPr lang="en-US" smtClean="0"/>
              <a:t>28</a:t>
            </a:fld>
            <a:endParaRPr lang="en-US"/>
          </a:p>
        </p:txBody>
      </p:sp>
    </p:spTree>
    <p:extLst>
      <p:ext uri="{BB962C8B-B14F-4D97-AF65-F5344CB8AC3E}">
        <p14:creationId xmlns:p14="http://schemas.microsoft.com/office/powerpoint/2010/main" val="331960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another look of the Steklov and Laplacian eigenfunctions on the dragon model. </a:t>
            </a:r>
          </a:p>
          <a:p>
            <a:r>
              <a:rPr lang="en-US" dirty="0"/>
              <a:t>Here is the 10</a:t>
            </a:r>
            <a:r>
              <a:rPr lang="en-US" baseline="30000" dirty="0"/>
              <a:t>th</a:t>
            </a:r>
            <a:r>
              <a:rPr lang="en-US" dirty="0"/>
              <a:t>  eigenfunctions. </a:t>
            </a:r>
          </a:p>
        </p:txBody>
      </p:sp>
      <p:sp>
        <p:nvSpPr>
          <p:cNvPr id="4" name="Slide Number Placeholder 3"/>
          <p:cNvSpPr>
            <a:spLocks noGrp="1"/>
          </p:cNvSpPr>
          <p:nvPr>
            <p:ph type="sldNum" sz="quarter" idx="5"/>
          </p:nvPr>
        </p:nvSpPr>
        <p:spPr/>
        <p:txBody>
          <a:bodyPr/>
          <a:lstStyle/>
          <a:p>
            <a:fld id="{D7C9A12A-AF65-4D17-98CB-CACF5163E812}" type="slidenum">
              <a:rPr lang="en-US" smtClean="0"/>
              <a:t>29</a:t>
            </a:fld>
            <a:endParaRPr lang="en-US"/>
          </a:p>
        </p:txBody>
      </p:sp>
    </p:spTree>
    <p:extLst>
      <p:ext uri="{BB962C8B-B14F-4D97-AF65-F5344CB8AC3E}">
        <p14:creationId xmlns:p14="http://schemas.microsoft.com/office/powerpoint/2010/main" val="391402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move to larger eigenvalues and we see denser and denser oscillation patterns for both eigenfunctions.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30</a:t>
            </a:fld>
            <a:endParaRPr lang="en-US"/>
          </a:p>
        </p:txBody>
      </p:sp>
    </p:spTree>
    <p:extLst>
      <p:ext uri="{BB962C8B-B14F-4D97-AF65-F5344CB8AC3E}">
        <p14:creationId xmlns:p14="http://schemas.microsoft.com/office/powerpoint/2010/main" val="282668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Geometry, simply speaking, cares about how to measure the distance between two points. </a:t>
            </a:r>
          </a:p>
          <a:p>
            <a:r>
              <a:rPr lang="en-US" dirty="0"/>
              <a:t>Given these two points on the surface, the so-called extrinsic geometry </a:t>
            </a:r>
          </a:p>
          <a:p>
            <a:r>
              <a:rPr lang="en-US" dirty="0"/>
              <a:t>[1] simply considers the Euclidean distance between them; it corresponds to this orange line directly connection them. </a:t>
            </a:r>
          </a:p>
          <a:p>
            <a:r>
              <a:rPr lang="en-US" dirty="0"/>
              <a:t>We can see, under some transformation T, the Euclidean distance changes significantly.</a:t>
            </a:r>
          </a:p>
          <a:p>
            <a:r>
              <a:rPr lang="en-US" dirty="0"/>
              <a:t>Say, between the feet of armadillo. </a:t>
            </a:r>
          </a:p>
          <a:p>
            <a:endParaRPr lang="en-US" dirty="0"/>
          </a:p>
          <a:p>
            <a:endParaRPr lang="en-US" dirty="0"/>
          </a:p>
          <a:p>
            <a:r>
              <a:rPr lang="en-US" dirty="0"/>
              <a:t>------------------------------------</a:t>
            </a:r>
          </a:p>
          <a:p>
            <a:r>
              <a:rPr lang="en-US" dirty="0"/>
              <a:t>%</a:t>
            </a:r>
          </a:p>
          <a:p>
            <a:r>
              <a:rPr lang="en-US" dirty="0"/>
              <a:t>The intrinsic approach, restricts its consideration to quantities that can be measured without leaving the surface.</a:t>
            </a:r>
          </a:p>
          <a:p>
            <a:r>
              <a:rPr lang="en-US" dirty="0"/>
              <a:t>While the extrinsic approach, simply treats a surface as a set points living in 3D.</a:t>
            </a:r>
          </a:p>
          <a:p>
            <a:r>
              <a:rPr lang="en-US" dirty="0"/>
              <a:t>-----------------------------------------------------------------------</a:t>
            </a:r>
          </a:p>
          <a:p>
            <a:endParaRPr lang="en-US" dirty="0"/>
          </a:p>
          <a:p>
            <a:r>
              <a:rPr lang="en-US" dirty="0"/>
              <a:t>TODO: draw geodesics. </a:t>
            </a:r>
          </a:p>
        </p:txBody>
      </p:sp>
      <p:sp>
        <p:nvSpPr>
          <p:cNvPr id="4" name="Slide Number Placeholder 3"/>
          <p:cNvSpPr>
            <a:spLocks noGrp="1"/>
          </p:cNvSpPr>
          <p:nvPr>
            <p:ph type="sldNum" sz="quarter" idx="5"/>
          </p:nvPr>
        </p:nvSpPr>
        <p:spPr/>
        <p:txBody>
          <a:bodyPr/>
          <a:lstStyle/>
          <a:p>
            <a:fld id="{D7C9A12A-AF65-4D17-98CB-CACF5163E812}" type="slidenum">
              <a:rPr lang="en-US" smtClean="0"/>
              <a:t>4</a:t>
            </a:fld>
            <a:endParaRPr lang="en-US"/>
          </a:p>
        </p:txBody>
      </p:sp>
    </p:spTree>
    <p:extLst>
      <p:ext uri="{BB962C8B-B14F-4D97-AF65-F5344CB8AC3E}">
        <p14:creationId xmlns:p14="http://schemas.microsoft.com/office/powerpoint/2010/main" val="287602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move to larger eigenvalues and we see denser and denser oscillation patterns for both eigenfunctions.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31</a:t>
            </a:fld>
            <a:endParaRPr lang="en-US"/>
          </a:p>
        </p:txBody>
      </p:sp>
    </p:spTree>
    <p:extLst>
      <p:ext uri="{BB962C8B-B14F-4D97-AF65-F5344CB8AC3E}">
        <p14:creationId xmlns:p14="http://schemas.microsoft.com/office/powerpoint/2010/main" val="959421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move to larger eigenvalues and we see denser and denser oscillation patterns for both eigenfunctions.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32</a:t>
            </a:fld>
            <a:endParaRPr lang="en-US"/>
          </a:p>
        </p:txBody>
      </p:sp>
    </p:spTree>
    <p:extLst>
      <p:ext uri="{BB962C8B-B14F-4D97-AF65-F5344CB8AC3E}">
        <p14:creationId xmlns:p14="http://schemas.microsoft.com/office/powerpoint/2010/main" val="178922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move to larger eigenvalues and we see denser and denser oscillation patterns for both eigenfunctions.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33</a:t>
            </a:fld>
            <a:endParaRPr lang="en-US"/>
          </a:p>
        </p:txBody>
      </p:sp>
    </p:spTree>
    <p:extLst>
      <p:ext uri="{BB962C8B-B14F-4D97-AF65-F5344CB8AC3E}">
        <p14:creationId xmlns:p14="http://schemas.microsoft.com/office/powerpoint/2010/main" val="4269266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 clear difference in the pattern of eigenfunctions. </a:t>
            </a:r>
          </a:p>
          <a:p>
            <a:endParaRPr lang="en-US" dirty="0"/>
          </a:p>
          <a:p>
            <a:r>
              <a:rPr lang="en-US" dirty="0"/>
              <a:t>[1] The body of the dragon roughly looks like a cylinder. </a:t>
            </a:r>
          </a:p>
          <a:p>
            <a:r>
              <a:rPr lang="en-US" dirty="0"/>
              <a:t>The Steklov eigenfunction varies along the edge of this cylinder. </a:t>
            </a:r>
          </a:p>
          <a:p>
            <a:r>
              <a:rPr lang="en-US" dirty="0"/>
              <a:t>This is the volume behavior for cylinder-like shape, due separation of variables for symmetric shapes.  </a:t>
            </a:r>
          </a:p>
          <a:p>
            <a:r>
              <a:rPr lang="en-US" dirty="0"/>
              <a:t>[2] It is very different from that of the Laplacian, in which you see the level sets are geodesic disks on the surface. </a:t>
            </a:r>
          </a:p>
          <a:p>
            <a:endParaRPr lang="en-US" dirty="0"/>
          </a:p>
          <a:p>
            <a:endParaRPr lang="en-US" dirty="0"/>
          </a:p>
          <a:p>
            <a:endParaRPr lang="en-US"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Steklov eigenfunction has the nodal set, the eigenfunction level-set, varies along the body of the dragon.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34</a:t>
            </a:fld>
            <a:endParaRPr lang="en-US"/>
          </a:p>
        </p:txBody>
      </p:sp>
    </p:spTree>
    <p:extLst>
      <p:ext uri="{BB962C8B-B14F-4D97-AF65-F5344CB8AC3E}">
        <p14:creationId xmlns:p14="http://schemas.microsoft.com/office/powerpoint/2010/main" val="1231231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verify the volumetric behavior by computing the spectral distance from Steklov </a:t>
            </a:r>
            <a:r>
              <a:rPr lang="en-US" dirty="0" err="1"/>
              <a:t>eigenfuntions</a:t>
            </a:r>
            <a:r>
              <a:rPr lang="en-US" dirty="0"/>
              <a:t>. </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which provides even better means to visualize and understand the Steklov eigenfunctions. </a:t>
            </a:r>
          </a:p>
          <a:p>
            <a:endParaRPr lang="en-US" dirty="0"/>
          </a:p>
          <a:p>
            <a:r>
              <a:rPr lang="en-US" dirty="0"/>
              <a:t> which are Euclidean distance in the </a:t>
            </a:r>
          </a:p>
        </p:txBody>
      </p:sp>
      <p:sp>
        <p:nvSpPr>
          <p:cNvPr id="4" name="Slide Number Placeholder 3"/>
          <p:cNvSpPr>
            <a:spLocks noGrp="1"/>
          </p:cNvSpPr>
          <p:nvPr>
            <p:ph type="sldNum" sz="quarter" idx="5"/>
          </p:nvPr>
        </p:nvSpPr>
        <p:spPr/>
        <p:txBody>
          <a:bodyPr/>
          <a:lstStyle/>
          <a:p>
            <a:fld id="{D7C9A12A-AF65-4D17-98CB-CACF5163E812}" type="slidenum">
              <a:rPr lang="en-US" smtClean="0"/>
              <a:t>35</a:t>
            </a:fld>
            <a:endParaRPr lang="en-US"/>
          </a:p>
        </p:txBody>
      </p:sp>
    </p:spTree>
    <p:extLst>
      <p:ext uri="{BB962C8B-B14F-4D97-AF65-F5344CB8AC3E}">
        <p14:creationId xmlns:p14="http://schemas.microsoft.com/office/powerpoint/2010/main" val="1318836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pancake-like shape, on which we compute the distance field to the center of the front side, </a:t>
            </a:r>
          </a:p>
          <a:p>
            <a:r>
              <a:rPr lang="en-US" dirty="0"/>
              <a:t>[1] as pointed out. </a:t>
            </a:r>
          </a:p>
          <a:p>
            <a:r>
              <a:rPr lang="en-US" dirty="0"/>
              <a:t>If we look at the center from the other side, </a:t>
            </a:r>
          </a:p>
          <a:p>
            <a:r>
              <a:rPr lang="en-US" dirty="0"/>
              <a:t>[2] we see the Laplacian distance considers the back side very from the front center, </a:t>
            </a:r>
          </a:p>
          <a:p>
            <a:r>
              <a:rPr lang="en-US" dirty="0"/>
              <a:t>[3] different from the other two.</a:t>
            </a:r>
          </a:p>
          <a:p>
            <a:r>
              <a:rPr lang="en-US" dirty="0"/>
              <a:t>This is because the Steklov and Volumetric distances are allowed to travel through the interior of the surface while the Laplacian one has to traverse along geodesic on the surface. </a:t>
            </a:r>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36</a:t>
            </a:fld>
            <a:endParaRPr lang="en-US"/>
          </a:p>
        </p:txBody>
      </p:sp>
    </p:spTree>
    <p:extLst>
      <p:ext uri="{BB962C8B-B14F-4D97-AF65-F5344CB8AC3E}">
        <p14:creationId xmlns:p14="http://schemas.microsoft.com/office/powerpoint/2010/main" val="4169275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are seeing that using all methods, the two hands of the Micky mouse are far apart from each other. </a:t>
            </a:r>
          </a:p>
          <a:p>
            <a:r>
              <a:rPr lang="en-US" dirty="0"/>
              <a:t>[1]</a:t>
            </a:r>
          </a:p>
          <a:p>
            <a:r>
              <a:rPr lang="en-US" dirty="0"/>
              <a:t>A natural question to ask is why not simply using (inverse) Euclidean distance between points as the metric? The reason is best illustrated in this example. </a:t>
            </a:r>
          </a:p>
        </p:txBody>
      </p:sp>
      <p:sp>
        <p:nvSpPr>
          <p:cNvPr id="4" name="Slide Number Placeholder 3"/>
          <p:cNvSpPr>
            <a:spLocks noGrp="1"/>
          </p:cNvSpPr>
          <p:nvPr>
            <p:ph type="sldNum" sz="quarter" idx="5"/>
          </p:nvPr>
        </p:nvSpPr>
        <p:spPr/>
        <p:txBody>
          <a:bodyPr/>
          <a:lstStyle/>
          <a:p>
            <a:fld id="{D7C9A12A-AF65-4D17-98CB-CACF5163E812}" type="slidenum">
              <a:rPr lang="en-US" smtClean="0"/>
              <a:t>37</a:t>
            </a:fld>
            <a:endParaRPr lang="en-US"/>
          </a:p>
        </p:txBody>
      </p:sp>
    </p:spTree>
    <p:extLst>
      <p:ext uri="{BB962C8B-B14F-4D97-AF65-F5344CB8AC3E}">
        <p14:creationId xmlns:p14="http://schemas.microsoft.com/office/powerpoint/2010/main" val="2882491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different bunny model. Again the Steklov distance looks very similar to the volumetric one, but remember our computation is purely on the surface without any interior volumetric discretization, as we will discuss next.  </a:t>
            </a:r>
          </a:p>
        </p:txBody>
      </p:sp>
      <p:sp>
        <p:nvSpPr>
          <p:cNvPr id="4" name="Slide Number Placeholder 3"/>
          <p:cNvSpPr>
            <a:spLocks noGrp="1"/>
          </p:cNvSpPr>
          <p:nvPr>
            <p:ph type="sldNum" sz="quarter" idx="5"/>
          </p:nvPr>
        </p:nvSpPr>
        <p:spPr/>
        <p:txBody>
          <a:bodyPr/>
          <a:lstStyle/>
          <a:p>
            <a:fld id="{D7C9A12A-AF65-4D17-98CB-CACF5163E812}" type="slidenum">
              <a:rPr lang="en-US" smtClean="0"/>
              <a:t>38</a:t>
            </a:fld>
            <a:endParaRPr lang="en-US"/>
          </a:p>
        </p:txBody>
      </p:sp>
    </p:spTree>
    <p:extLst>
      <p:ext uri="{BB962C8B-B14F-4D97-AF65-F5344CB8AC3E}">
        <p14:creationId xmlns:p14="http://schemas.microsoft.com/office/powerpoint/2010/main" val="3599209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 how do we discretize the </a:t>
            </a:r>
            <a:r>
              <a:rPr lang="en-US" altLang="zh-CN" dirty="0" err="1"/>
              <a:t>DtN</a:t>
            </a:r>
            <a:r>
              <a:rPr lang="en-US" altLang="zh-CN" dirty="0"/>
              <a:t> operator? </a:t>
            </a:r>
          </a:p>
          <a:p>
            <a:r>
              <a:rPr lang="en-US" altLang="zh-CN" dirty="0"/>
              <a:t>Recall in this previous slides we have defined </a:t>
            </a:r>
          </a:p>
          <a:p>
            <a:r>
              <a:rPr lang="en-US" altLang="zh-CN" dirty="0"/>
              <a:t>[1] the </a:t>
            </a:r>
            <a:r>
              <a:rPr lang="en-US" altLang="zh-CN" dirty="0" err="1"/>
              <a:t>DtN</a:t>
            </a:r>
            <a:r>
              <a:rPr lang="en-US" altLang="zh-CN" dirty="0"/>
              <a:t> operator as this map in a rather indirect way, but we do not know how to compute it yet. </a:t>
            </a:r>
          </a:p>
        </p:txBody>
      </p:sp>
      <p:sp>
        <p:nvSpPr>
          <p:cNvPr id="4" name="Slide Number Placeholder 3"/>
          <p:cNvSpPr>
            <a:spLocks noGrp="1"/>
          </p:cNvSpPr>
          <p:nvPr>
            <p:ph type="sldNum" sz="quarter" idx="5"/>
          </p:nvPr>
        </p:nvSpPr>
        <p:spPr/>
        <p:txBody>
          <a:bodyPr/>
          <a:lstStyle/>
          <a:p>
            <a:fld id="{D7C9A12A-AF65-4D17-98CB-CACF5163E812}" type="slidenum">
              <a:rPr lang="en-US" smtClean="0"/>
              <a:t>39</a:t>
            </a:fld>
            <a:endParaRPr lang="en-US"/>
          </a:p>
        </p:txBody>
      </p:sp>
    </p:spTree>
    <p:extLst>
      <p:ext uri="{BB962C8B-B14F-4D97-AF65-F5344CB8AC3E}">
        <p14:creationId xmlns:p14="http://schemas.microsoft.com/office/powerpoint/2010/main" val="253802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theory of partial differential equation, we can show that the </a:t>
            </a:r>
            <a:r>
              <a:rPr lang="en-US" dirty="0" err="1"/>
              <a:t>DtN</a:t>
            </a:r>
            <a:r>
              <a:rPr lang="en-US" dirty="0"/>
              <a:t> operator can be written as the composition of a few boundary operators V,K,T, and H. </a:t>
            </a:r>
          </a:p>
          <a:p>
            <a:r>
              <a:rPr lang="en-US" dirty="0"/>
              <a:t> </a:t>
            </a:r>
          </a:p>
          <a:p>
            <a:r>
              <a:rPr lang="en-US" dirty="0"/>
              <a:t>boundary integral operators that are straightforward to discretize and can be defined even for open surfaces. </a:t>
            </a:r>
          </a:p>
          <a:p>
            <a:endParaRPr lang="en-US" dirty="0"/>
          </a:p>
          <a:p>
            <a:r>
              <a:rPr lang="en-US" dirty="0"/>
              <a:t>As we will see now, </a:t>
            </a:r>
          </a:p>
        </p:txBody>
      </p:sp>
      <p:sp>
        <p:nvSpPr>
          <p:cNvPr id="4" name="Slide Number Placeholder 3"/>
          <p:cNvSpPr>
            <a:spLocks noGrp="1"/>
          </p:cNvSpPr>
          <p:nvPr>
            <p:ph type="sldNum" sz="quarter" idx="5"/>
          </p:nvPr>
        </p:nvSpPr>
        <p:spPr/>
        <p:txBody>
          <a:bodyPr/>
          <a:lstStyle/>
          <a:p>
            <a:fld id="{D7C9A12A-AF65-4D17-98CB-CACF5163E812}" type="slidenum">
              <a:rPr lang="en-US" smtClean="0"/>
              <a:t>40</a:t>
            </a:fld>
            <a:endParaRPr lang="en-US"/>
          </a:p>
        </p:txBody>
      </p:sp>
    </p:spTree>
    <p:extLst>
      <p:ext uri="{BB962C8B-B14F-4D97-AF65-F5344CB8AC3E}">
        <p14:creationId xmlns:p14="http://schemas.microsoft.com/office/powerpoint/2010/main" val="301448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intrinsic approach, restricts its consideration to quantities that can be measured without leaving the surface. This leads to a more stable metric.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Intrinsic geometry, </a:t>
            </a:r>
          </a:p>
          <a:p>
            <a:r>
              <a:rPr lang="en-US" dirty="0"/>
              <a:t>[1] considers the shortest path on the surface, the geodesic, between the two points. The geodesic corresponds to this curve in green and it remains unchanged under transformation T. </a:t>
            </a:r>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D7C9A12A-AF65-4D17-98CB-CACF5163E812}" type="slidenum">
              <a:rPr lang="en-US" smtClean="0"/>
              <a:t>5</a:t>
            </a:fld>
            <a:endParaRPr lang="en-US"/>
          </a:p>
        </p:txBody>
      </p:sp>
    </p:spTree>
    <p:extLst>
      <p:ext uri="{BB962C8B-B14F-4D97-AF65-F5344CB8AC3E}">
        <p14:creationId xmlns:p14="http://schemas.microsoft.com/office/powerpoint/2010/main" val="2634931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single layer potential operator V for example,  the operator is defined as boundary integral involving the Laplace kernel G, the inverse distance between two points x and y. </a:t>
            </a:r>
          </a:p>
          <a:p>
            <a:r>
              <a:rPr lang="en-US" dirty="0"/>
              <a:t>The operator V after discretization is nothing but a matrix which stores the piece wise inverse distance between vertices. </a:t>
            </a:r>
          </a:p>
          <a:p>
            <a:endParaRPr lang="en-US" dirty="0"/>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41</a:t>
            </a:fld>
            <a:endParaRPr lang="en-US"/>
          </a:p>
        </p:txBody>
      </p:sp>
    </p:spTree>
    <p:extLst>
      <p:ext uri="{BB962C8B-B14F-4D97-AF65-F5344CB8AC3E}">
        <p14:creationId xmlns:p14="http://schemas.microsoft.com/office/powerpoint/2010/main" val="105574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K,T,H are similar boundary integral </a:t>
            </a:r>
            <a:r>
              <a:rPr lang="en-US" dirty="0" err="1"/>
              <a:t>operatots</a:t>
            </a:r>
            <a:r>
              <a:rPr lang="en-US" dirty="0"/>
              <a:t> but </a:t>
            </a:r>
          </a:p>
        </p:txBody>
      </p:sp>
      <p:sp>
        <p:nvSpPr>
          <p:cNvPr id="4" name="Slide Number Placeholder 3"/>
          <p:cNvSpPr>
            <a:spLocks noGrp="1"/>
          </p:cNvSpPr>
          <p:nvPr>
            <p:ph type="sldNum" sz="quarter" idx="5"/>
          </p:nvPr>
        </p:nvSpPr>
        <p:spPr/>
        <p:txBody>
          <a:bodyPr/>
          <a:lstStyle/>
          <a:p>
            <a:fld id="{D7C9A12A-AF65-4D17-98CB-CACF5163E812}" type="slidenum">
              <a:rPr lang="en-US" smtClean="0"/>
              <a:t>42</a:t>
            </a:fld>
            <a:endParaRPr lang="en-US"/>
          </a:p>
        </p:txBody>
      </p:sp>
    </p:spTree>
    <p:extLst>
      <p:ext uri="{BB962C8B-B14F-4D97-AF65-F5344CB8AC3E}">
        <p14:creationId xmlns:p14="http://schemas.microsoft.com/office/powerpoint/2010/main" val="4077673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provide the formulas that will be used to assemble all these operators. </a:t>
            </a:r>
          </a:p>
          <a:p>
            <a:r>
              <a:rPr lang="en-US" dirty="0"/>
              <a:t>They are kernel matrix involving the inverse distance, and relative normal directions. </a:t>
            </a:r>
          </a:p>
          <a:p>
            <a:r>
              <a:rPr lang="en-US" dirty="0"/>
              <a:t>These matrices can be straightforwardly assembled using boundary element method. </a:t>
            </a:r>
          </a:p>
        </p:txBody>
      </p:sp>
      <p:sp>
        <p:nvSpPr>
          <p:cNvPr id="4" name="Slide Number Placeholder 3"/>
          <p:cNvSpPr>
            <a:spLocks noGrp="1"/>
          </p:cNvSpPr>
          <p:nvPr>
            <p:ph type="sldNum" sz="quarter" idx="5"/>
          </p:nvPr>
        </p:nvSpPr>
        <p:spPr/>
        <p:txBody>
          <a:bodyPr/>
          <a:lstStyle/>
          <a:p>
            <a:fld id="{D7C9A12A-AF65-4D17-98CB-CACF5163E812}" type="slidenum">
              <a:rPr lang="en-US" smtClean="0"/>
              <a:t>43</a:t>
            </a:fld>
            <a:endParaRPr lang="en-US"/>
          </a:p>
        </p:txBody>
      </p:sp>
    </p:spTree>
    <p:extLst>
      <p:ext uri="{BB962C8B-B14F-4D97-AF65-F5344CB8AC3E}">
        <p14:creationId xmlns:p14="http://schemas.microsoft.com/office/powerpoint/2010/main" val="779879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operators are dense matrices, and we apply the hierarchal matrix method to reduce the cost to linear complexity. </a:t>
            </a:r>
          </a:p>
          <a:p>
            <a:r>
              <a:rPr lang="en-US" dirty="0"/>
              <a:t>And we further use a preconditioned iterative </a:t>
            </a:r>
            <a:r>
              <a:rPr lang="en-US" dirty="0" err="1"/>
              <a:t>eigensolver</a:t>
            </a:r>
            <a:r>
              <a:rPr lang="en-US" dirty="0"/>
              <a:t> to speedup the computation, details can be found in the paper. </a:t>
            </a:r>
          </a:p>
        </p:txBody>
      </p:sp>
      <p:sp>
        <p:nvSpPr>
          <p:cNvPr id="4" name="Slide Number Placeholder 3"/>
          <p:cNvSpPr>
            <a:spLocks noGrp="1"/>
          </p:cNvSpPr>
          <p:nvPr>
            <p:ph type="sldNum" sz="quarter" idx="5"/>
          </p:nvPr>
        </p:nvSpPr>
        <p:spPr/>
        <p:txBody>
          <a:bodyPr/>
          <a:lstStyle/>
          <a:p>
            <a:fld id="{D7C9A12A-AF65-4D17-98CB-CACF5163E812}" type="slidenum">
              <a:rPr lang="en-US" smtClean="0"/>
              <a:t>45</a:t>
            </a:fld>
            <a:endParaRPr lang="en-US"/>
          </a:p>
        </p:txBody>
      </p:sp>
    </p:spTree>
    <p:extLst>
      <p:ext uri="{BB962C8B-B14F-4D97-AF65-F5344CB8AC3E}">
        <p14:creationId xmlns:p14="http://schemas.microsoft.com/office/powerpoint/2010/main" val="2522062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Concurrent work [Liu et al. 2017] considers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alternative operators.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56</a:t>
            </a:fld>
            <a:endParaRPr lang="en-US"/>
          </a:p>
        </p:txBody>
      </p:sp>
    </p:spTree>
    <p:extLst>
      <p:ext uri="{BB962C8B-B14F-4D97-AF65-F5344CB8AC3E}">
        <p14:creationId xmlns:p14="http://schemas.microsoft.com/office/powerpoint/2010/main" val="1049584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Surface-only approach using the boundary element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operator approach for extrinsic geometry for many applications.</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60</a:t>
            </a:fld>
            <a:endParaRPr lang="en-US"/>
          </a:p>
        </p:txBody>
      </p:sp>
    </p:spTree>
    <p:extLst>
      <p:ext uri="{BB962C8B-B14F-4D97-AF65-F5344CB8AC3E}">
        <p14:creationId xmlns:p14="http://schemas.microsoft.com/office/powerpoint/2010/main" val="1396636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Integral geometry operators have not been used much in shape analysis and we would like to explore a large family of geometric operators.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what we show in the paper, there are a variety of applications that potentially will benefit from our operators.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would be interesting to justify the usage of </a:t>
            </a:r>
            <a:r>
              <a:rPr lang="en-US" dirty="0" err="1"/>
              <a:t>DtN</a:t>
            </a:r>
            <a:r>
              <a:rPr lang="en-US" dirty="0"/>
              <a:t> operator in a large number of applications, as well as its usage for open surfaces and point clouds.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Inverse problems such as can you recover the shape from Steklov eigenvalues is also an interesting question. </a:t>
            </a:r>
          </a:p>
          <a:p>
            <a:endParaRPr lang="en-US" dirty="0"/>
          </a:p>
          <a:p>
            <a:endParaRPr lang="en-US" dirty="0"/>
          </a:p>
          <a:p>
            <a:endParaRPr lang="en-US" dirty="0"/>
          </a:p>
          <a:p>
            <a:endParaRPr lang="en-US" dirty="0"/>
          </a:p>
          <a:p>
            <a:r>
              <a:rPr lang="en-US" dirty="0"/>
              <a:t>-------------------------------------------------------------------------</a:t>
            </a:r>
          </a:p>
          <a:p>
            <a:r>
              <a:rPr lang="en-US" dirty="0"/>
              <a:t>There are a variety of applications that potentially will benefit from our operators. </a:t>
            </a:r>
          </a:p>
          <a:p>
            <a:r>
              <a:rPr lang="en-US" dirty="0"/>
              <a:t>Replicated the remarkable success of the Laplacian operator. </a:t>
            </a:r>
          </a:p>
          <a:p>
            <a:endParaRPr lang="en-US" dirty="0"/>
          </a:p>
          <a:p>
            <a:r>
              <a:rPr lang="en-US" dirty="0"/>
              <a:t>currently our methods takes a few minutes </a:t>
            </a:r>
          </a:p>
          <a:p>
            <a:endParaRPr lang="en-US" dirty="0"/>
          </a:p>
          <a:p>
            <a:endParaRPr lang="en-US" dirty="0"/>
          </a:p>
          <a:p>
            <a:endParaRPr lang="en-US" dirty="0"/>
          </a:p>
          <a:p>
            <a:r>
              <a:rPr lang="en-US" dirty="0"/>
              <a:t>Speedup the BEM computation</a:t>
            </a:r>
          </a:p>
        </p:txBody>
      </p:sp>
      <p:sp>
        <p:nvSpPr>
          <p:cNvPr id="4" name="Slide Number Placeholder 3"/>
          <p:cNvSpPr>
            <a:spLocks noGrp="1"/>
          </p:cNvSpPr>
          <p:nvPr>
            <p:ph type="sldNum" sz="quarter" idx="5"/>
          </p:nvPr>
        </p:nvSpPr>
        <p:spPr/>
        <p:txBody>
          <a:bodyPr/>
          <a:lstStyle/>
          <a:p>
            <a:fld id="{D7C9A12A-AF65-4D17-98CB-CACF5163E812}" type="slidenum">
              <a:rPr lang="en-US" smtClean="0"/>
              <a:t>61</a:t>
            </a:fld>
            <a:endParaRPr lang="en-US"/>
          </a:p>
        </p:txBody>
      </p:sp>
    </p:spTree>
    <p:extLst>
      <p:ext uri="{BB962C8B-B14F-4D97-AF65-F5344CB8AC3E}">
        <p14:creationId xmlns:p14="http://schemas.microsoft.com/office/powerpoint/2010/main" val="36928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the transformation T is known as isometry, since it preserves the length of any curve on the surface, without distortion. </a:t>
            </a:r>
          </a:p>
          <a:p>
            <a:endParaRPr lang="en-US" dirty="0"/>
          </a:p>
          <a:p>
            <a:r>
              <a:rPr lang="en-US" dirty="0"/>
              <a:t>[1] Intrinsic methods are desirable due to invariance to isometry by design, and </a:t>
            </a:r>
          </a:p>
          <a:p>
            <a:r>
              <a:rPr lang="en-US" dirty="0"/>
              <a:t>[2] we know real-world objects  are usually transformed by (near-) isometries. </a:t>
            </a:r>
          </a:p>
          <a:p>
            <a:r>
              <a:rPr lang="en-US" dirty="0"/>
              <a:t>Consequently, the intrinsic method does not distinguish objects under usual transformations. </a:t>
            </a:r>
          </a:p>
          <a:p>
            <a:r>
              <a:rPr lang="en-US" dirty="0"/>
              <a:t>This is desirable, say, in shape classifications: any intrinsic method will consider the two armadillo in different poses exactly same by design. </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intrinsic approach is popular in shape analysis for the following reason.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two sheets, and the one  between two armadillos are both examples of isometries.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isometries are transformations that preserve the length of any curve on the surface, and isometries do not introduce any distortion</a:t>
            </a:r>
          </a:p>
          <a:p>
            <a:endParaRPr lang="en-US" dirty="0"/>
          </a:p>
          <a:p>
            <a:r>
              <a:rPr lang="en-US" dirty="0"/>
              <a:t>Invariant to translation and rotation</a:t>
            </a:r>
          </a:p>
          <a:p>
            <a:r>
              <a:rPr lang="en-US" dirty="0"/>
              <a:t>in addition to being invariant to translation and rotation, </a:t>
            </a:r>
          </a:p>
          <a:p>
            <a:endParaRPr lang="en-US" dirty="0"/>
          </a:p>
          <a:p>
            <a:endParaRPr lang="en-US" dirty="0"/>
          </a:p>
          <a:p>
            <a:r>
              <a:rPr lang="en-US" dirty="0"/>
              <a:t>The intrinsic geometry was introduced by the Germany mathematician Gauss two hundred years ago, </a:t>
            </a:r>
          </a:p>
          <a:p>
            <a:r>
              <a:rPr lang="en-US" dirty="0"/>
              <a:t>and since then it has been part of the central object to study in modern mathematics. </a:t>
            </a:r>
          </a:p>
          <a:p>
            <a:r>
              <a:rPr lang="en-US" dirty="0"/>
              <a:t>The intrinsic perspective has also been adopted since the early days of graphics and shape analysis for the following reasons. </a:t>
            </a:r>
          </a:p>
          <a:p>
            <a:r>
              <a:rPr lang="en-US" dirty="0"/>
              <a:t>First, intrinsic method, by design is invariant to translations and rotation.</a:t>
            </a:r>
          </a:p>
          <a:p>
            <a:r>
              <a:rPr lang="en-US" dirty="0"/>
              <a:t>Second, intrinsic method is invariant to isometry, that is a transformation not introducing any distortion. </a:t>
            </a:r>
          </a:p>
          <a:p>
            <a:r>
              <a:rPr lang="en-US" dirty="0"/>
              <a:t>Consequently, the intrinsic method does not distinguish objects subject to isometric maps. </a:t>
            </a:r>
          </a:p>
          <a:p>
            <a:r>
              <a:rPr lang="en-US" dirty="0"/>
              <a:t>This is desired, say, for shape classifications. </a:t>
            </a:r>
          </a:p>
          <a:p>
            <a:endParaRPr lang="en-US" dirty="0"/>
          </a:p>
          <a:p>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invariant to near-isometry (e.g. deformation)</a:t>
            </a:r>
          </a:p>
          <a:p>
            <a:endParaRPr lang="en-US" dirty="0"/>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6</a:t>
            </a:fld>
            <a:endParaRPr lang="en-US"/>
          </a:p>
        </p:txBody>
      </p:sp>
    </p:spTree>
    <p:extLst>
      <p:ext uri="{BB962C8B-B14F-4D97-AF65-F5344CB8AC3E}">
        <p14:creationId xmlns:p14="http://schemas.microsoft.com/office/powerpoint/2010/main" val="354242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advantage, the intrinsic approach can lead to undesirable consequences. </a:t>
            </a:r>
          </a:p>
          <a:p>
            <a:endParaRPr lang="en-US" dirty="0"/>
          </a:p>
          <a:p>
            <a:r>
              <a:rPr lang="en-US" dirty="0"/>
              <a:t>Here I am showing you two isometric cubes with either an outward or inward bump.</a:t>
            </a:r>
          </a:p>
          <a:p>
            <a:r>
              <a:rPr lang="en-US" dirty="0"/>
              <a:t>While most people probably will agree that two cubes are different, the intrinsic method, by design, cannot distinguish them at all. </a:t>
            </a:r>
          </a:p>
          <a:p>
            <a:r>
              <a:rPr lang="en-US" dirty="0"/>
              <a:t>So we see </a:t>
            </a:r>
          </a:p>
          <a:p>
            <a:r>
              <a:rPr lang="en-US" dirty="0"/>
              <a:t>this notion of intrinsic geometry can be counterintuitive. </a:t>
            </a:r>
          </a:p>
          <a:p>
            <a:r>
              <a:rPr lang="en-US" dirty="0"/>
              <a:t>Especially to users and </a:t>
            </a:r>
            <a:r>
              <a:rPr lang="en-US" dirty="0" err="1"/>
              <a:t>practioners</a:t>
            </a:r>
            <a:r>
              <a:rPr lang="en-US" dirty="0"/>
              <a:t> without much knowledge in geometry. </a:t>
            </a:r>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7</a:t>
            </a:fld>
            <a:endParaRPr lang="en-US"/>
          </a:p>
        </p:txBody>
      </p:sp>
    </p:spTree>
    <p:extLst>
      <p:ext uri="{BB962C8B-B14F-4D97-AF65-F5344CB8AC3E}">
        <p14:creationId xmlns:p14="http://schemas.microsoft.com/office/powerpoint/2010/main" val="409707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extreme example. </a:t>
            </a:r>
          </a:p>
          <a:p>
            <a:r>
              <a:rPr lang="en-US" dirty="0"/>
              <a:t>We have this nice collection of origami, all of which are made from a piece of flat paper in the left. </a:t>
            </a:r>
          </a:p>
          <a:p>
            <a:endParaRPr lang="en-US" dirty="0"/>
          </a:p>
          <a:p>
            <a:r>
              <a:rPr lang="en-US" dirty="0"/>
              <a:t>All these shapes have exactly same intrinsic structure as the flat paper, and all useful information are extrinsic.</a:t>
            </a:r>
          </a:p>
          <a:p>
            <a:r>
              <a:rPr lang="en-US" dirty="0"/>
              <a:t>As a result, any intrinsic method will fail to give meaningful results.</a:t>
            </a:r>
          </a:p>
          <a:p>
            <a:r>
              <a:rPr lang="en-US" dirty="0"/>
              <a:t>In summary, </a:t>
            </a:r>
          </a:p>
          <a:p>
            <a:r>
              <a:rPr lang="en-US" dirty="0"/>
              <a:t>Intrinsic information itself is an incomplete description of geometry. </a:t>
            </a:r>
          </a:p>
          <a:p>
            <a:r>
              <a:rPr lang="en-US" dirty="0"/>
              <a:t>We need extrinsic information. </a:t>
            </a:r>
          </a:p>
          <a:p>
            <a:endParaRPr lang="en-US" dirty="0"/>
          </a:p>
          <a:p>
            <a:endParaRPr lang="en-US" dirty="0"/>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I have convinced you that extrinsic geometry are critical. </a:t>
            </a:r>
          </a:p>
          <a:p>
            <a:endParaRPr lang="en-US" dirty="0"/>
          </a:p>
          <a:p>
            <a:r>
              <a:rPr lang="en-US" dirty="0"/>
              <a:t>Indeed, here all information of interests are extrinsic and any intrinsic method will fail to give meaningful results.. </a:t>
            </a:r>
          </a:p>
          <a:p>
            <a:r>
              <a:rPr lang="en-US" dirty="0"/>
              <a:t>Intrinsic information itself is an incomplete description of geometry. </a:t>
            </a:r>
          </a:p>
          <a:p>
            <a:endParaRPr lang="en-US" dirty="0"/>
          </a:p>
          <a:p>
            <a:endParaRPr lang="en-US" dirty="0"/>
          </a:p>
          <a:p>
            <a:r>
              <a:rPr lang="en-US" dirty="0"/>
              <a:t>The origami is another example that extrinsic geometry can be critical. </a:t>
            </a:r>
          </a:p>
          <a:p>
            <a:r>
              <a:rPr lang="en-US" dirty="0"/>
              <a:t>Intrinsic geometry information is incomplete. </a:t>
            </a:r>
          </a:p>
        </p:txBody>
      </p:sp>
      <p:sp>
        <p:nvSpPr>
          <p:cNvPr id="4" name="Slide Number Placeholder 3"/>
          <p:cNvSpPr>
            <a:spLocks noGrp="1"/>
          </p:cNvSpPr>
          <p:nvPr>
            <p:ph type="sldNum" sz="quarter" idx="5"/>
          </p:nvPr>
        </p:nvSpPr>
        <p:spPr/>
        <p:txBody>
          <a:bodyPr/>
          <a:lstStyle/>
          <a:p>
            <a:fld id="{D7C9A12A-AF65-4D17-98CB-CACF5163E812}" type="slidenum">
              <a:rPr lang="en-US" smtClean="0"/>
              <a:t>8</a:t>
            </a:fld>
            <a:endParaRPr lang="en-US"/>
          </a:p>
        </p:txBody>
      </p:sp>
    </p:spTree>
    <p:extLst>
      <p:ext uri="{BB962C8B-B14F-4D97-AF65-F5344CB8AC3E}">
        <p14:creationId xmlns:p14="http://schemas.microsoft.com/office/powerpoint/2010/main" val="313529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existing methods that could capture various aspects of extrinsic geometry.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The one most relevant to ours the volume-based method, in which the given input surface will be converted to a volumetric mesh first, and all subsequent computations are conducted on the volumetric domain. </a:t>
            </a:r>
          </a:p>
          <a:p>
            <a:endParaRPr lang="en-US" dirty="0"/>
          </a:p>
          <a:p>
            <a:r>
              <a:rPr lang="en-US" dirty="0"/>
              <a:t>However,  Generating volumetric mesh itself is challenging, and requires a clean, closed and watertight mesh to start with. </a:t>
            </a:r>
          </a:p>
          <a:p>
            <a:r>
              <a:rPr lang="en-US" dirty="0"/>
              <a:t>The results can be inconsistent, dependent on this volume mesh.</a:t>
            </a:r>
          </a:p>
          <a:p>
            <a:r>
              <a:rPr lang="en-US" dirty="0"/>
              <a:t>And we still have to attribute interior shape difference onto the surface. </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without much more additional variables.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algorithms, are designed for specific tasks. </a:t>
            </a:r>
          </a:p>
          <a:p>
            <a:endParaRPr lang="en-US" dirty="0"/>
          </a:p>
          <a:p>
            <a:r>
              <a:rPr lang="en-US" dirty="0"/>
              <a:t>Hopefully, I have convinced you that extrinsic geometry are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Extrinsic algorithms for each specific task</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9</a:t>
            </a:fld>
            <a:endParaRPr lang="en-US"/>
          </a:p>
        </p:txBody>
      </p:sp>
    </p:spTree>
    <p:extLst>
      <p:ext uri="{BB962C8B-B14F-4D97-AF65-F5344CB8AC3E}">
        <p14:creationId xmlns:p14="http://schemas.microsoft.com/office/powerpoint/2010/main" val="424475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instead we are interested in a method using a boundary representation directly working with surfaces only, </a:t>
            </a:r>
          </a:p>
          <a:p>
            <a:r>
              <a:rPr lang="en-US" dirty="0"/>
              <a:t>that can capture this additional extrinsic structure, </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 methods in shape analysis are intrinsic </a:t>
            </a:r>
          </a:p>
          <a:p>
            <a:endParaRPr lang="en-US" dirty="0"/>
          </a:p>
        </p:txBody>
      </p:sp>
      <p:sp>
        <p:nvSpPr>
          <p:cNvPr id="4" name="Slide Number Placeholder 3"/>
          <p:cNvSpPr>
            <a:spLocks noGrp="1"/>
          </p:cNvSpPr>
          <p:nvPr>
            <p:ph type="sldNum" sz="quarter" idx="5"/>
          </p:nvPr>
        </p:nvSpPr>
        <p:spPr/>
        <p:txBody>
          <a:bodyPr/>
          <a:lstStyle/>
          <a:p>
            <a:fld id="{D7C9A12A-AF65-4D17-98CB-CACF5163E812}" type="slidenum">
              <a:rPr lang="en-US" smtClean="0"/>
              <a:t>10</a:t>
            </a:fld>
            <a:endParaRPr lang="en-US"/>
          </a:p>
        </p:txBody>
      </p:sp>
    </p:spTree>
    <p:extLst>
      <p:ext uri="{BB962C8B-B14F-4D97-AF65-F5344CB8AC3E}">
        <p14:creationId xmlns:p14="http://schemas.microsoft.com/office/powerpoint/2010/main" val="332380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5845-90E1-4484-84F5-752824D5A97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122760E-AFFC-4203-A8CF-4C99E528F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B2ADF-D329-4B7C-8088-A374A85AEBA9}"/>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8AEB57A5-B900-4A5D-B473-CE7885C6C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E5C25-D6F6-460C-8A5C-EAB66CD27077}"/>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306608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BF1C-C94B-4684-BDBB-FDC34A8D742C}"/>
              </a:ext>
            </a:extLst>
          </p:cNvPr>
          <p:cNvSpPr>
            <a:spLocks noGrp="1"/>
          </p:cNvSpPr>
          <p:nvPr>
            <p:ph type="title"/>
          </p:nvPr>
        </p:nvSpPr>
        <p:spPr>
          <a:xfrm>
            <a:off x="0" y="1"/>
            <a:ext cx="11353800" cy="87956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70DE0-ED5F-42F4-822E-7BFE51218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73069-9936-465A-93CF-8EB074B6FF41}"/>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0AE4CCBC-390D-4678-9EFD-4B1CF7BC7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1796F-A591-44F8-BEEC-A3C24B25B059}"/>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57845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4122DC-2FB0-4D05-8157-ED3D4D14112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350FF7-9C27-4D3D-926F-D3F685BB37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4CBB4-646D-49F0-8A24-1D9757E07F5E}"/>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6C31D5A4-406D-4ADD-96DB-3F43560AF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8DA89-25B8-46E6-A62B-F89009117444}"/>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9273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3D58FD-482D-D046-8104-CC91DF5232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B92407-B675-EC4C-8E6B-56FE90672AAF}"/>
              </a:ext>
            </a:extLst>
          </p:cNvPr>
          <p:cNvSpPr>
            <a:spLocks noGrp="1"/>
          </p:cNvSpPr>
          <p:nvPr>
            <p:ph type="ctrTitle"/>
          </p:nvPr>
        </p:nvSpPr>
        <p:spPr>
          <a:xfrm>
            <a:off x="640080" y="2107096"/>
            <a:ext cx="6111486" cy="1730853"/>
          </a:xfrm>
        </p:spPr>
        <p:txBody>
          <a:bodyPr tIns="0" bIns="0" anchor="b" anchorCtr="0">
            <a:normAutofit/>
          </a:bodyPr>
          <a:lstStyle>
            <a:lvl1pPr algn="l">
              <a:defRPr sz="42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DE23EDB-27DD-5147-BFFF-2C66925FA85F}"/>
              </a:ext>
            </a:extLst>
          </p:cNvPr>
          <p:cNvSpPr>
            <a:spLocks noGrp="1"/>
          </p:cNvSpPr>
          <p:nvPr>
            <p:ph type="subTitle" idx="1"/>
          </p:nvPr>
        </p:nvSpPr>
        <p:spPr>
          <a:xfrm>
            <a:off x="640080" y="3930026"/>
            <a:ext cx="5594651" cy="840756"/>
          </a:xfrm>
        </p:spPr>
        <p:txBody>
          <a:bodyPr lIns="0" r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D8BEFD6A-8602-A049-AFCD-E2D260B3F936}"/>
              </a:ext>
            </a:extLst>
          </p:cNvPr>
          <p:cNvSpPr>
            <a:spLocks noGrp="1"/>
          </p:cNvSpPr>
          <p:nvPr>
            <p:ph type="ftr" sz="quarter" idx="11"/>
          </p:nvPr>
        </p:nvSpPr>
        <p:spPr>
          <a:xfrm>
            <a:off x="667001" y="6296983"/>
            <a:ext cx="4114800" cy="365125"/>
          </a:xfrm>
        </p:spPr>
        <p:txBody>
          <a:bodyPr/>
          <a:lstStyle>
            <a:lvl1pPr>
              <a:defRPr>
                <a:solidFill>
                  <a:schemeClr val="bg1"/>
                </a:solidFill>
              </a:defRPr>
            </a:lvl1pPr>
          </a:lstStyle>
          <a:p>
            <a:r>
              <a:rPr lang="en-US"/>
              <a:t>© 2019 SIGGRAPH. ALL RIGHTS RESERVED.</a:t>
            </a:r>
            <a:endParaRPr lang="en-US" dirty="0"/>
          </a:p>
        </p:txBody>
      </p:sp>
      <p:pic>
        <p:nvPicPr>
          <p:cNvPr id="10" name="Picture 9">
            <a:extLst>
              <a:ext uri="{FF2B5EF4-FFF2-40B4-BE49-F238E27FC236}">
                <a16:creationId xmlns:a16="http://schemas.microsoft.com/office/drawing/2014/main" id="{5C219C73-DDA3-4F49-898E-E117C65DB127}"/>
              </a:ext>
            </a:extLst>
          </p:cNvPr>
          <p:cNvPicPr>
            <a:picLocks noChangeAspect="1"/>
          </p:cNvPicPr>
          <p:nvPr userDrawn="1"/>
        </p:nvPicPr>
        <p:blipFill>
          <a:blip r:embed="rId3"/>
          <a:stretch>
            <a:fillRect/>
          </a:stretch>
        </p:blipFill>
        <p:spPr>
          <a:xfrm>
            <a:off x="481056" y="1219199"/>
            <a:ext cx="2286000" cy="666750"/>
          </a:xfrm>
          <a:prstGeom prst="rect">
            <a:avLst/>
          </a:prstGeom>
        </p:spPr>
      </p:pic>
    </p:spTree>
    <p:extLst>
      <p:ext uri="{BB962C8B-B14F-4D97-AF65-F5344CB8AC3E}">
        <p14:creationId xmlns:p14="http://schemas.microsoft.com/office/powerpoint/2010/main" val="370409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47A5B8-FC60-5547-B3A6-EFEB21258B8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038008BE-5FDA-6D4E-B9FA-D30E58E0C3AB}"/>
              </a:ext>
            </a:extLst>
          </p:cNvPr>
          <p:cNvSpPr>
            <a:spLocks noGrp="1"/>
          </p:cNvSpPr>
          <p:nvPr>
            <p:ph type="ftr" sz="quarter" idx="10"/>
          </p:nvPr>
        </p:nvSpPr>
        <p:spPr>
          <a:xfrm>
            <a:off x="7385855" y="6306922"/>
            <a:ext cx="4114800" cy="365125"/>
          </a:xfrm>
        </p:spPr>
        <p:txBody>
          <a:bodyPr/>
          <a:lstStyle>
            <a:lvl1pPr marL="0" indent="0" algn="r">
              <a:buFont typeface="Arial" panose="020B0604020202020204" pitchFamily="34" charset="0"/>
              <a:buNone/>
              <a:defRPr>
                <a:solidFill>
                  <a:schemeClr val="bg1"/>
                </a:solidFill>
              </a:defRPr>
            </a:lvl1pPr>
          </a:lstStyle>
          <a:p>
            <a:r>
              <a:rPr lang="en-US"/>
              <a:t>© 2019 SIGGRAPH. ALL RIGHTS RESERVED.</a:t>
            </a:r>
            <a:endParaRPr lang="en-US" dirty="0"/>
          </a:p>
        </p:txBody>
      </p:sp>
      <p:sp>
        <p:nvSpPr>
          <p:cNvPr id="8" name="Text Placeholder 7">
            <a:extLst>
              <a:ext uri="{FF2B5EF4-FFF2-40B4-BE49-F238E27FC236}">
                <a16:creationId xmlns:a16="http://schemas.microsoft.com/office/drawing/2014/main" id="{F7500BC7-1A2E-BF44-BA1B-D85317DC3AE5}"/>
              </a:ext>
            </a:extLst>
          </p:cNvPr>
          <p:cNvSpPr>
            <a:spLocks noGrp="1"/>
          </p:cNvSpPr>
          <p:nvPr>
            <p:ph type="body" sz="quarter" idx="11" hasCustomPrompt="1"/>
          </p:nvPr>
        </p:nvSpPr>
        <p:spPr>
          <a:xfrm>
            <a:off x="6475615" y="3416245"/>
            <a:ext cx="5025041" cy="1173163"/>
          </a:xfrm>
        </p:spPr>
        <p:txBody>
          <a:bodyPr lIns="0" tIns="0" rIns="0" bIns="0" anchor="b" anchorCtr="0">
            <a:normAutofit/>
          </a:bodyPr>
          <a:lstStyle>
            <a:lvl1pPr marL="0" indent="0" algn="r">
              <a:buFont typeface="Arial" panose="020B0604020202020204" pitchFamily="34" charset="0"/>
              <a:buNone/>
              <a:defRPr sz="4200" b="1" cap="all" baseline="0">
                <a:solidFill>
                  <a:schemeClr val="bg1"/>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TITLE</a:t>
            </a:r>
          </a:p>
        </p:txBody>
      </p:sp>
      <p:sp>
        <p:nvSpPr>
          <p:cNvPr id="10" name="Text Placeholder 9">
            <a:extLst>
              <a:ext uri="{FF2B5EF4-FFF2-40B4-BE49-F238E27FC236}">
                <a16:creationId xmlns:a16="http://schemas.microsoft.com/office/drawing/2014/main" id="{1F84B214-955B-2047-B87E-A96551033131}"/>
              </a:ext>
            </a:extLst>
          </p:cNvPr>
          <p:cNvSpPr>
            <a:spLocks noGrp="1"/>
          </p:cNvSpPr>
          <p:nvPr>
            <p:ph type="body" sz="quarter" idx="12" hasCustomPrompt="1"/>
          </p:nvPr>
        </p:nvSpPr>
        <p:spPr>
          <a:xfrm>
            <a:off x="6475413" y="4696002"/>
            <a:ext cx="5026025" cy="1055688"/>
          </a:xfrm>
        </p:spPr>
        <p:txBody>
          <a:bodyPr lIns="0" tIns="0" rIns="0" bIns="0">
            <a:normAutofit/>
          </a:bodyPr>
          <a:lstStyle>
            <a:lvl1pPr marL="0" indent="0" algn="r">
              <a:buFont typeface="Arial" panose="020B0604020202020204" pitchFamily="34" charset="0"/>
              <a:buNone/>
              <a:defRPr sz="2800">
                <a:solidFill>
                  <a:schemeClr val="accent6"/>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Subtitle</a:t>
            </a:r>
          </a:p>
        </p:txBody>
      </p:sp>
    </p:spTree>
    <p:extLst>
      <p:ext uri="{BB962C8B-B14F-4D97-AF65-F5344CB8AC3E}">
        <p14:creationId xmlns:p14="http://schemas.microsoft.com/office/powerpoint/2010/main" val="3901710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Alternativ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47A5B8-FC60-5547-B3A6-EFEB21258B8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038008BE-5FDA-6D4E-B9FA-D30E58E0C3AB}"/>
              </a:ext>
            </a:extLst>
          </p:cNvPr>
          <p:cNvSpPr>
            <a:spLocks noGrp="1"/>
          </p:cNvSpPr>
          <p:nvPr>
            <p:ph type="ftr" sz="quarter" idx="10"/>
          </p:nvPr>
        </p:nvSpPr>
        <p:spPr>
          <a:xfrm>
            <a:off x="640080" y="6306922"/>
            <a:ext cx="4114800" cy="365125"/>
          </a:xfrm>
        </p:spPr>
        <p:txBody>
          <a:bodyPr/>
          <a:lstStyle>
            <a:lvl1pPr marL="0" indent="0" algn="r">
              <a:buFont typeface="Arial" panose="020B0604020202020204" pitchFamily="34" charset="0"/>
              <a:buNone/>
              <a:defRPr>
                <a:solidFill>
                  <a:schemeClr val="bg1"/>
                </a:solidFill>
              </a:defRPr>
            </a:lvl1pPr>
          </a:lstStyle>
          <a:p>
            <a:pPr algn="l"/>
            <a:r>
              <a:rPr lang="en-US"/>
              <a:t>© 2019 SIGGRAPH. ALL RIGHTS RESERVED.</a:t>
            </a:r>
            <a:endParaRPr lang="en-US" dirty="0"/>
          </a:p>
        </p:txBody>
      </p:sp>
      <p:sp>
        <p:nvSpPr>
          <p:cNvPr id="8" name="Text Placeholder 7">
            <a:extLst>
              <a:ext uri="{FF2B5EF4-FFF2-40B4-BE49-F238E27FC236}">
                <a16:creationId xmlns:a16="http://schemas.microsoft.com/office/drawing/2014/main" id="{F7500BC7-1A2E-BF44-BA1B-D85317DC3AE5}"/>
              </a:ext>
            </a:extLst>
          </p:cNvPr>
          <p:cNvSpPr>
            <a:spLocks noGrp="1"/>
          </p:cNvSpPr>
          <p:nvPr>
            <p:ph type="body" sz="quarter" idx="11" hasCustomPrompt="1"/>
          </p:nvPr>
        </p:nvSpPr>
        <p:spPr>
          <a:xfrm>
            <a:off x="640080" y="2244150"/>
            <a:ext cx="7863840" cy="1173163"/>
          </a:xfrm>
        </p:spPr>
        <p:txBody>
          <a:bodyPr lIns="0" tIns="0" rIns="0" bIns="0" anchor="b" anchorCtr="0">
            <a:normAutofit/>
          </a:bodyPr>
          <a:lstStyle>
            <a:lvl1pPr marL="0" indent="0" algn="l">
              <a:buFont typeface="Arial" panose="020B0604020202020204" pitchFamily="34" charset="0"/>
              <a:buNone/>
              <a:defRPr sz="4200" b="1" cap="all" baseline="0">
                <a:solidFill>
                  <a:schemeClr val="bg1"/>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TITLE</a:t>
            </a:r>
          </a:p>
        </p:txBody>
      </p:sp>
      <p:sp>
        <p:nvSpPr>
          <p:cNvPr id="10" name="Text Placeholder 9">
            <a:extLst>
              <a:ext uri="{FF2B5EF4-FFF2-40B4-BE49-F238E27FC236}">
                <a16:creationId xmlns:a16="http://schemas.microsoft.com/office/drawing/2014/main" id="{1F84B214-955B-2047-B87E-A96551033131}"/>
              </a:ext>
            </a:extLst>
          </p:cNvPr>
          <p:cNvSpPr>
            <a:spLocks noGrp="1"/>
          </p:cNvSpPr>
          <p:nvPr>
            <p:ph type="body" sz="quarter" idx="12" hasCustomPrompt="1"/>
          </p:nvPr>
        </p:nvSpPr>
        <p:spPr>
          <a:xfrm>
            <a:off x="640080" y="3523907"/>
            <a:ext cx="7863840" cy="1055688"/>
          </a:xfrm>
        </p:spPr>
        <p:txBody>
          <a:bodyPr lIns="0" tIns="0" rIns="0" bIns="0">
            <a:normAutofit/>
          </a:bodyPr>
          <a:lstStyle>
            <a:lvl1pPr marL="0" indent="0" algn="l">
              <a:buFont typeface="Arial" panose="020B0604020202020204" pitchFamily="34" charset="0"/>
              <a:buNone/>
              <a:defRPr sz="2800">
                <a:solidFill>
                  <a:schemeClr val="accent6"/>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Subtitle</a:t>
            </a:r>
          </a:p>
        </p:txBody>
      </p:sp>
      <p:pic>
        <p:nvPicPr>
          <p:cNvPr id="7" name="Picture 6">
            <a:extLst>
              <a:ext uri="{FF2B5EF4-FFF2-40B4-BE49-F238E27FC236}">
                <a16:creationId xmlns:a16="http://schemas.microsoft.com/office/drawing/2014/main" id="{C07663CD-9680-0747-BDDA-50BEB52C4BDC}"/>
              </a:ext>
            </a:extLst>
          </p:cNvPr>
          <p:cNvPicPr>
            <a:picLocks noChangeAspect="1"/>
          </p:cNvPicPr>
          <p:nvPr userDrawn="1"/>
        </p:nvPicPr>
        <p:blipFill>
          <a:blip r:embed="rId3"/>
          <a:stretch>
            <a:fillRect/>
          </a:stretch>
        </p:blipFill>
        <p:spPr>
          <a:xfrm>
            <a:off x="481056" y="1219199"/>
            <a:ext cx="2286000" cy="666750"/>
          </a:xfrm>
          <a:prstGeom prst="rect">
            <a:avLst/>
          </a:prstGeom>
        </p:spPr>
      </p:pic>
    </p:spTree>
    <p:extLst>
      <p:ext uri="{BB962C8B-B14F-4D97-AF65-F5344CB8AC3E}">
        <p14:creationId xmlns:p14="http://schemas.microsoft.com/office/powerpoint/2010/main" val="731011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E8891D-3DEE-E848-9E99-4C45DD1D08D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a:xfrm>
            <a:off x="5577840" y="6306922"/>
            <a:ext cx="2952108" cy="365125"/>
          </a:xfrm>
        </p:spPr>
        <p:txBody>
          <a:bodyPr/>
          <a:lstStyle>
            <a:lvl1pPr>
              <a:defRPr>
                <a:solidFill>
                  <a:schemeClr val="bg1"/>
                </a:solidFill>
              </a:defRPr>
            </a:lvl1pPr>
          </a:lstStyle>
          <a:p>
            <a:r>
              <a:rPr lang="en-US" dirty="0"/>
              <a:t>© 2019 SIGGRAPH. ALL RIGHTS RESERVED.</a:t>
            </a:r>
          </a:p>
        </p:txBody>
      </p:sp>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0"/>
            <a:ext cx="4773168" cy="6858000"/>
          </a:xfrm>
        </p:spPr>
        <p:txBody>
          <a:bodyPr anchor="ctr" anchorCtr="0"/>
          <a:lstStyle>
            <a:lvl1pPr marL="0" indent="0" algn="ctr">
              <a:buNone/>
              <a:defRPr>
                <a:solidFill>
                  <a:schemeClr val="accent6"/>
                </a:solidFill>
              </a:defRPr>
            </a:lvl1pPr>
          </a:lstStyle>
          <a:p>
            <a:endParaRPr lang="en-US" dirty="0"/>
          </a:p>
        </p:txBody>
      </p:sp>
      <p:pic>
        <p:nvPicPr>
          <p:cNvPr id="10" name="Picture 9">
            <a:extLst>
              <a:ext uri="{FF2B5EF4-FFF2-40B4-BE49-F238E27FC236}">
                <a16:creationId xmlns:a16="http://schemas.microsoft.com/office/drawing/2014/main" id="{F0179BFD-6F0A-B248-A741-59C0B94BF1A1}"/>
              </a:ext>
            </a:extLst>
          </p:cNvPr>
          <p:cNvPicPr>
            <a:picLocks noChangeAspect="1"/>
          </p:cNvPicPr>
          <p:nvPr userDrawn="1"/>
        </p:nvPicPr>
        <p:blipFill>
          <a:blip r:embed="rId3"/>
          <a:stretch>
            <a:fillRect/>
          </a:stretch>
        </p:blipFill>
        <p:spPr>
          <a:xfrm>
            <a:off x="9281160" y="5943600"/>
            <a:ext cx="2286000" cy="666750"/>
          </a:xfrm>
          <a:prstGeom prst="rect">
            <a:avLst/>
          </a:prstGeom>
        </p:spPr>
      </p:pic>
      <p:sp>
        <p:nvSpPr>
          <p:cNvPr id="12" name="Text Placeholder 11">
            <a:extLst>
              <a:ext uri="{FF2B5EF4-FFF2-40B4-BE49-F238E27FC236}">
                <a16:creationId xmlns:a16="http://schemas.microsoft.com/office/drawing/2014/main" id="{0E6A4C08-AAC1-A446-930B-62F54F052811}"/>
              </a:ext>
            </a:extLst>
          </p:cNvPr>
          <p:cNvSpPr>
            <a:spLocks noGrp="1"/>
          </p:cNvSpPr>
          <p:nvPr>
            <p:ph type="body" sz="quarter" idx="14" hasCustomPrompt="1"/>
          </p:nvPr>
        </p:nvSpPr>
        <p:spPr>
          <a:xfrm>
            <a:off x="5577840" y="1463040"/>
            <a:ext cx="5988685" cy="648393"/>
          </a:xfrm>
        </p:spPr>
        <p:txBody>
          <a:bodyPr lIns="0" tIns="0" rIns="0" bIns="0" anchor="b" anchorCtr="0">
            <a:normAutofit/>
          </a:bodyPr>
          <a:lstStyle>
            <a:lvl1pPr marL="0" indent="0">
              <a:buNone/>
              <a:defRPr sz="4200" b="1" cap="all" baseline="0">
                <a:solidFill>
                  <a:schemeClr val="bg1"/>
                </a:solidFill>
              </a:defRPr>
            </a:lvl1pPr>
          </a:lstStyle>
          <a:p>
            <a:pPr lvl="0"/>
            <a:r>
              <a:rPr lang="en-US" dirty="0"/>
              <a:t>SPEAKER NAME</a:t>
            </a:r>
          </a:p>
        </p:txBody>
      </p:sp>
      <p:sp>
        <p:nvSpPr>
          <p:cNvPr id="14" name="Text Placeholder 13">
            <a:extLst>
              <a:ext uri="{FF2B5EF4-FFF2-40B4-BE49-F238E27FC236}">
                <a16:creationId xmlns:a16="http://schemas.microsoft.com/office/drawing/2014/main" id="{ACD76F35-8F5D-444F-8711-33637973B32D}"/>
              </a:ext>
            </a:extLst>
          </p:cNvPr>
          <p:cNvSpPr>
            <a:spLocks noGrp="1"/>
          </p:cNvSpPr>
          <p:nvPr>
            <p:ph type="body" sz="quarter" idx="15" hasCustomPrompt="1"/>
          </p:nvPr>
        </p:nvSpPr>
        <p:spPr>
          <a:xfrm>
            <a:off x="5578475" y="2169911"/>
            <a:ext cx="5988685" cy="390409"/>
          </a:xfrm>
        </p:spPr>
        <p:txBody>
          <a:bodyPr lIns="0" tIns="0" rIns="0" bIns="0">
            <a:normAutofit/>
          </a:bodyPr>
          <a:lstStyle>
            <a:lvl1pPr marL="0" indent="0">
              <a:buNone/>
              <a:defRPr sz="2800" b="1" cap="all" baseline="0">
                <a:solidFill>
                  <a:schemeClr val="accent6"/>
                </a:solidFill>
              </a:defRPr>
            </a:lvl1pPr>
          </a:lstStyle>
          <a:p>
            <a:pPr lvl="0"/>
            <a:r>
              <a:rPr lang="en-US" dirty="0"/>
              <a:t>POSITION / TITLE</a:t>
            </a:r>
          </a:p>
        </p:txBody>
      </p:sp>
      <p:sp>
        <p:nvSpPr>
          <p:cNvPr id="15" name="Text Placeholder 13">
            <a:extLst>
              <a:ext uri="{FF2B5EF4-FFF2-40B4-BE49-F238E27FC236}">
                <a16:creationId xmlns:a16="http://schemas.microsoft.com/office/drawing/2014/main" id="{76615A6F-53C5-804B-A648-B59EE9920D08}"/>
              </a:ext>
            </a:extLst>
          </p:cNvPr>
          <p:cNvSpPr>
            <a:spLocks noGrp="1"/>
          </p:cNvSpPr>
          <p:nvPr>
            <p:ph type="body" sz="quarter" idx="16" hasCustomPrompt="1"/>
          </p:nvPr>
        </p:nvSpPr>
        <p:spPr>
          <a:xfrm>
            <a:off x="5578475" y="2627113"/>
            <a:ext cx="5988685" cy="390409"/>
          </a:xfrm>
        </p:spPr>
        <p:txBody>
          <a:bodyPr lIns="0" tIns="0" rIns="0" bIns="0">
            <a:normAutofit/>
          </a:bodyPr>
          <a:lstStyle>
            <a:lvl1pPr marL="0" indent="0">
              <a:buNone/>
              <a:defRPr sz="2000" b="0" i="0" cap="none" baseline="0">
                <a:solidFill>
                  <a:schemeClr val="bg1"/>
                </a:solidFill>
              </a:defRPr>
            </a:lvl1pPr>
          </a:lstStyle>
          <a:p>
            <a:pPr lvl="0"/>
            <a:r>
              <a:rPr lang="en-US" dirty="0"/>
              <a:t>Place / Company</a:t>
            </a:r>
          </a:p>
        </p:txBody>
      </p:sp>
      <p:sp>
        <p:nvSpPr>
          <p:cNvPr id="16" name="Text Placeholder 13">
            <a:extLst>
              <a:ext uri="{FF2B5EF4-FFF2-40B4-BE49-F238E27FC236}">
                <a16:creationId xmlns:a16="http://schemas.microsoft.com/office/drawing/2014/main" id="{B2C95F61-E96E-7449-BF10-7DE141840465}"/>
              </a:ext>
            </a:extLst>
          </p:cNvPr>
          <p:cNvSpPr>
            <a:spLocks noGrp="1"/>
          </p:cNvSpPr>
          <p:nvPr>
            <p:ph type="body" sz="quarter" idx="17" hasCustomPrompt="1"/>
          </p:nvPr>
        </p:nvSpPr>
        <p:spPr>
          <a:xfrm>
            <a:off x="5578475" y="3308758"/>
            <a:ext cx="5988685" cy="2277396"/>
          </a:xfrm>
        </p:spPr>
        <p:txBody>
          <a:bodyPr lIns="0" tIns="0" rIns="0" bIns="0">
            <a:normAutofit/>
          </a:bodyPr>
          <a:lstStyle>
            <a:lvl1pPr marL="0" indent="0">
              <a:buNone/>
              <a:defRPr sz="2400" b="0" i="0" cap="none" baseline="0">
                <a:solidFill>
                  <a:schemeClr val="bg1"/>
                </a:solidFill>
              </a:defRPr>
            </a:lvl1pPr>
          </a:lstStyle>
          <a:p>
            <a:pPr lvl="0"/>
            <a:r>
              <a:rPr lang="en-US" dirty="0"/>
              <a:t>Short Biography</a:t>
            </a:r>
          </a:p>
        </p:txBody>
      </p:sp>
    </p:spTree>
    <p:extLst>
      <p:ext uri="{BB962C8B-B14F-4D97-AF65-F5344CB8AC3E}">
        <p14:creationId xmlns:p14="http://schemas.microsoft.com/office/powerpoint/2010/main" val="3946352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123-D0F7-714B-90D1-81F84D016AAA}"/>
              </a:ext>
            </a:extLst>
          </p:cNvPr>
          <p:cNvSpPr>
            <a:spLocks noGrp="1"/>
          </p:cNvSpPr>
          <p:nvPr>
            <p:ph type="title"/>
          </p:nvPr>
        </p:nvSpPr>
        <p:spPr>
          <a:xfrm>
            <a:off x="640080" y="141317"/>
            <a:ext cx="10016836" cy="104740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896A7E7-FD1E-7A40-A213-4A2394DCF9D7}"/>
              </a:ext>
            </a:extLst>
          </p:cNvPr>
          <p:cNvSpPr>
            <a:spLocks noGrp="1"/>
          </p:cNvSpPr>
          <p:nvPr>
            <p:ph idx="1"/>
          </p:nvPr>
        </p:nvSpPr>
        <p:spPr>
          <a:xfrm>
            <a:off x="640080" y="1379913"/>
            <a:ext cx="10913488" cy="4205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BEFD590-A3D8-174D-89EB-091EFFD9C708}"/>
              </a:ext>
            </a:extLst>
          </p:cNvPr>
          <p:cNvSpPr>
            <a:spLocks noGrp="1"/>
          </p:cNvSpPr>
          <p:nvPr>
            <p:ph type="ftr" sz="quarter" idx="11"/>
          </p:nvPr>
        </p:nvSpPr>
        <p:spPr/>
        <p:txBody>
          <a:bodyPr/>
          <a:lstStyle/>
          <a:p>
            <a:r>
              <a:rPr lang="en-US"/>
              <a:t>© 2019 SIGGRAPH. ALL RIGHTS RESERVED.</a:t>
            </a:r>
          </a:p>
        </p:txBody>
      </p:sp>
      <p:sp>
        <p:nvSpPr>
          <p:cNvPr id="6" name="Slide Number Placeholder 5">
            <a:extLst>
              <a:ext uri="{FF2B5EF4-FFF2-40B4-BE49-F238E27FC236}">
                <a16:creationId xmlns:a16="http://schemas.microsoft.com/office/drawing/2014/main" id="{5457D904-5577-D24B-A580-C714FB194F10}"/>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2738765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p:txBody>
          <a:bodyPr/>
          <a:lstStyle/>
          <a:p>
            <a:r>
              <a:rPr lang="en-US"/>
              <a:t>© 2019 SIGGRAPH. ALL RIGHTS RESERVED.</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586074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00BCA9-933B-144D-933F-DA1B95BAE065}"/>
              </a:ext>
            </a:extLst>
          </p:cNvPr>
          <p:cNvSpPr>
            <a:spLocks noGrp="1"/>
          </p:cNvSpPr>
          <p:nvPr>
            <p:ph type="ftr" sz="quarter" idx="11"/>
          </p:nvPr>
        </p:nvSpPr>
        <p:spPr/>
        <p:txBody>
          <a:bodyPr/>
          <a:lstStyle/>
          <a:p>
            <a:r>
              <a:rPr lang="en-US"/>
              <a:t>© 2019 SIGGRAPH. ALL RIGHTS RESERVED.</a:t>
            </a:r>
          </a:p>
        </p:txBody>
      </p:sp>
      <p:sp>
        <p:nvSpPr>
          <p:cNvPr id="4" name="Slide Number Placeholder 3">
            <a:extLst>
              <a:ext uri="{FF2B5EF4-FFF2-40B4-BE49-F238E27FC236}">
                <a16:creationId xmlns:a16="http://schemas.microsoft.com/office/drawing/2014/main" id="{15577399-C03B-1746-9982-3605ED885739}"/>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1426124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p:txBody>
          <a:bodyPr/>
          <a:lstStyle/>
          <a:p>
            <a:r>
              <a:rPr lang="en-US"/>
              <a:t>© 2019 SIGGRAPH. ALL RIGHTS RESERVED.</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3" name="Rectangle 2">
            <a:extLst>
              <a:ext uri="{FF2B5EF4-FFF2-40B4-BE49-F238E27FC236}">
                <a16:creationId xmlns:a16="http://schemas.microsoft.com/office/drawing/2014/main" id="{35AA2FB0-C513-F64D-9B29-0BF0C80FA007}"/>
              </a:ext>
            </a:extLst>
          </p:cNvPr>
          <p:cNvSpPr/>
          <p:nvPr userDrawn="1"/>
        </p:nvSpPr>
        <p:spPr>
          <a:xfrm>
            <a:off x="7534656" y="1779287"/>
            <a:ext cx="4657345" cy="3849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779256"/>
            <a:ext cx="7534656" cy="3849687"/>
          </a:xfrm>
        </p:spPr>
        <p:txBody>
          <a:bodyPr anchor="ctr" anchorCtr="0"/>
          <a:lstStyle>
            <a:lvl1pPr marL="0" indent="0" algn="ctr">
              <a:buNone/>
              <a:defRPr/>
            </a:lvl1pPr>
          </a:lstStyle>
          <a:p>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054975" y="2136775"/>
            <a:ext cx="3624263" cy="3067050"/>
          </a:xfrm>
        </p:spPr>
        <p:txBody>
          <a:bodyPr>
            <a:normAutofit/>
          </a:bodyPr>
          <a:lstStyle>
            <a:lvl1pP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2910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724B-870C-45F6-BB1E-48A2D8113876}"/>
              </a:ext>
            </a:extLst>
          </p:cNvPr>
          <p:cNvSpPr>
            <a:spLocks noGrp="1"/>
          </p:cNvSpPr>
          <p:nvPr>
            <p:ph type="title"/>
          </p:nvPr>
        </p:nvSpPr>
        <p:spPr>
          <a:xfrm>
            <a:off x="195462" y="109653"/>
            <a:ext cx="9379132" cy="585671"/>
          </a:xfrm>
          <a:prstGeom prst="rect">
            <a:avLst/>
          </a:prstGeom>
          <a:solidFill>
            <a:schemeClr val="tx1">
              <a:lumMod val="75000"/>
              <a:lumOff val="25000"/>
            </a:schemeClr>
          </a:solidFill>
        </p:spPr>
        <p:txBody>
          <a:bodyPr>
            <a:normAutofit/>
          </a:bodyPr>
          <a:lstStyle>
            <a:lvl1pPr>
              <a:defRPr sz="2500">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BC94662-6DEA-4993-A0E5-4DA93BC6F0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7B0818-EC00-497B-8979-FE8A79326EAC}"/>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1D39E7EB-E488-4A65-BFA2-1E612B1C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EFE2A-2146-421D-9272-4C1B31E3D8A7}"/>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3276343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Block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4E3342-FF7B-F744-893A-FFD02CC763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p:txBody>
          <a:bodyPr/>
          <a:lstStyle/>
          <a:p>
            <a:r>
              <a:rPr lang="en-US"/>
              <a:t>© 2019 SIGGRAPH. ALL RIGHTS RESERVED.</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8" name="Rectangle 7">
            <a:extLst>
              <a:ext uri="{FF2B5EF4-FFF2-40B4-BE49-F238E27FC236}">
                <a16:creationId xmlns:a16="http://schemas.microsoft.com/office/drawing/2014/main" id="{55280121-DF8E-834A-8E39-C9F8CC88A296}"/>
              </a:ext>
            </a:extLst>
          </p:cNvPr>
          <p:cNvSpPr/>
          <p:nvPr userDrawn="1"/>
        </p:nvSpPr>
        <p:spPr>
          <a:xfrm>
            <a:off x="640080" y="1753987"/>
            <a:ext cx="5202936" cy="3849624"/>
          </a:xfrm>
          <a:prstGeom prst="rect">
            <a:avLst/>
          </a:prstGeom>
          <a:solidFill>
            <a:srgbClr val="4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6DD79E-9F40-324E-87C1-776C84A7A09A}"/>
              </a:ext>
            </a:extLst>
          </p:cNvPr>
          <p:cNvSpPr/>
          <p:nvPr userDrawn="1"/>
        </p:nvSpPr>
        <p:spPr>
          <a:xfrm>
            <a:off x="640080" y="1753986"/>
            <a:ext cx="5202936" cy="1033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6346363" y="1753987"/>
            <a:ext cx="5202936" cy="3849624"/>
          </a:xfrm>
          <a:prstGeom prst="rect">
            <a:avLst/>
          </a:prstGeom>
          <a:solidFill>
            <a:srgbClr val="F36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6346363" y="1753986"/>
            <a:ext cx="5202936" cy="10332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922921" y="1945524"/>
            <a:ext cx="4637255"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922921" y="3050770"/>
            <a:ext cx="4637255"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pic>
        <p:nvPicPr>
          <p:cNvPr id="23" name="Picture 22">
            <a:extLst>
              <a:ext uri="{FF2B5EF4-FFF2-40B4-BE49-F238E27FC236}">
                <a16:creationId xmlns:a16="http://schemas.microsoft.com/office/drawing/2014/main" id="{78E7622C-E5B1-E044-AFAB-82DF7ADB65A5}"/>
              </a:ext>
            </a:extLst>
          </p:cNvPr>
          <p:cNvPicPr>
            <a:picLocks noChangeAspect="1"/>
          </p:cNvPicPr>
          <p:nvPr userDrawn="1"/>
        </p:nvPicPr>
        <p:blipFill>
          <a:blip r:embed="rId3"/>
          <a:stretch>
            <a:fillRect/>
          </a:stretch>
        </p:blipFill>
        <p:spPr>
          <a:xfrm>
            <a:off x="9279925" y="5943600"/>
            <a:ext cx="2286000" cy="666750"/>
          </a:xfrm>
          <a:prstGeom prst="rect">
            <a:avLst/>
          </a:prstGeom>
        </p:spPr>
      </p:pic>
      <p:sp>
        <p:nvSpPr>
          <p:cNvPr id="24" name="Text Placeholder 13">
            <a:extLst>
              <a:ext uri="{FF2B5EF4-FFF2-40B4-BE49-F238E27FC236}">
                <a16:creationId xmlns:a16="http://schemas.microsoft.com/office/drawing/2014/main" id="{6EA717DE-5448-6C4A-9156-E8940D495121}"/>
              </a:ext>
            </a:extLst>
          </p:cNvPr>
          <p:cNvSpPr>
            <a:spLocks noGrp="1"/>
          </p:cNvSpPr>
          <p:nvPr>
            <p:ph type="body" sz="quarter" idx="17" hasCustomPrompt="1"/>
          </p:nvPr>
        </p:nvSpPr>
        <p:spPr>
          <a:xfrm>
            <a:off x="6633764" y="1945524"/>
            <a:ext cx="4637255"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5" name="Text Placeholder 17">
            <a:extLst>
              <a:ext uri="{FF2B5EF4-FFF2-40B4-BE49-F238E27FC236}">
                <a16:creationId xmlns:a16="http://schemas.microsoft.com/office/drawing/2014/main" id="{09078BAA-09D8-FC4D-A59B-4D9D6477F78D}"/>
              </a:ext>
            </a:extLst>
          </p:cNvPr>
          <p:cNvSpPr>
            <a:spLocks noGrp="1"/>
          </p:cNvSpPr>
          <p:nvPr>
            <p:ph type="body" sz="quarter" idx="18"/>
          </p:nvPr>
        </p:nvSpPr>
        <p:spPr>
          <a:xfrm>
            <a:off x="6633764" y="3050770"/>
            <a:ext cx="4637255"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085953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Block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4E3342-FF7B-F744-893A-FFD02CC763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p:txBody>
          <a:bodyPr/>
          <a:lstStyle/>
          <a:p>
            <a:r>
              <a:rPr lang="en-US"/>
              <a:t>© 2019 SIGGRAPH. ALL RIGHTS RESERVED.</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8" name="Rectangle 7">
            <a:extLst>
              <a:ext uri="{FF2B5EF4-FFF2-40B4-BE49-F238E27FC236}">
                <a16:creationId xmlns:a16="http://schemas.microsoft.com/office/drawing/2014/main" id="{55280121-DF8E-834A-8E39-C9F8CC88A296}"/>
              </a:ext>
            </a:extLst>
          </p:cNvPr>
          <p:cNvSpPr/>
          <p:nvPr userDrawn="1"/>
        </p:nvSpPr>
        <p:spPr>
          <a:xfrm>
            <a:off x="640080" y="1753987"/>
            <a:ext cx="3319272" cy="3849624"/>
          </a:xfrm>
          <a:prstGeom prst="rect">
            <a:avLst/>
          </a:prstGeom>
          <a:solidFill>
            <a:srgbClr val="4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6DD79E-9F40-324E-87C1-776C84A7A09A}"/>
              </a:ext>
            </a:extLst>
          </p:cNvPr>
          <p:cNvSpPr/>
          <p:nvPr userDrawn="1"/>
        </p:nvSpPr>
        <p:spPr>
          <a:xfrm>
            <a:off x="640080" y="1753986"/>
            <a:ext cx="3319272" cy="1033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918C67-9BB3-3C47-920B-BBACB2453AD6}"/>
              </a:ext>
            </a:extLst>
          </p:cNvPr>
          <p:cNvSpPr/>
          <p:nvPr userDrawn="1"/>
        </p:nvSpPr>
        <p:spPr>
          <a:xfrm>
            <a:off x="4434840" y="1753987"/>
            <a:ext cx="3319272" cy="3849624"/>
          </a:xfrm>
          <a:prstGeom prst="rect">
            <a:avLst/>
          </a:prstGeom>
          <a:solidFill>
            <a:srgbClr val="F8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884D95-47F0-DF42-B30F-4BC40FDE0BA7}"/>
              </a:ext>
            </a:extLst>
          </p:cNvPr>
          <p:cNvSpPr/>
          <p:nvPr userDrawn="1"/>
        </p:nvSpPr>
        <p:spPr>
          <a:xfrm>
            <a:off x="4434840" y="1753986"/>
            <a:ext cx="3319272"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8229600" y="1753987"/>
            <a:ext cx="3319272" cy="3849624"/>
          </a:xfrm>
          <a:prstGeom prst="rect">
            <a:avLst/>
          </a:prstGeom>
          <a:solidFill>
            <a:srgbClr val="506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8229600" y="1753986"/>
            <a:ext cx="3319272"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92396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92396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19" name="Text Placeholder 13">
            <a:extLst>
              <a:ext uri="{FF2B5EF4-FFF2-40B4-BE49-F238E27FC236}">
                <a16:creationId xmlns:a16="http://schemas.microsoft.com/office/drawing/2014/main" id="{796C6857-61A1-1546-8E3F-9F1C35891730}"/>
              </a:ext>
            </a:extLst>
          </p:cNvPr>
          <p:cNvSpPr>
            <a:spLocks noGrp="1"/>
          </p:cNvSpPr>
          <p:nvPr>
            <p:ph type="body" sz="quarter" idx="17" hasCustomPrompt="1"/>
          </p:nvPr>
        </p:nvSpPr>
        <p:spPr>
          <a:xfrm>
            <a:off x="471872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0" name="Text Placeholder 17">
            <a:extLst>
              <a:ext uri="{FF2B5EF4-FFF2-40B4-BE49-F238E27FC236}">
                <a16:creationId xmlns:a16="http://schemas.microsoft.com/office/drawing/2014/main" id="{D06273A8-D479-4649-8EA0-8AFB5F45EDEF}"/>
              </a:ext>
            </a:extLst>
          </p:cNvPr>
          <p:cNvSpPr>
            <a:spLocks noGrp="1"/>
          </p:cNvSpPr>
          <p:nvPr>
            <p:ph type="body" sz="quarter" idx="18"/>
          </p:nvPr>
        </p:nvSpPr>
        <p:spPr>
          <a:xfrm>
            <a:off x="471872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1" name="Text Placeholder 13">
            <a:extLst>
              <a:ext uri="{FF2B5EF4-FFF2-40B4-BE49-F238E27FC236}">
                <a16:creationId xmlns:a16="http://schemas.microsoft.com/office/drawing/2014/main" id="{980327B0-36EB-6842-A40B-15BF5AEBD5A0}"/>
              </a:ext>
            </a:extLst>
          </p:cNvPr>
          <p:cNvSpPr>
            <a:spLocks noGrp="1"/>
          </p:cNvSpPr>
          <p:nvPr>
            <p:ph type="body" sz="quarter" idx="19" hasCustomPrompt="1"/>
          </p:nvPr>
        </p:nvSpPr>
        <p:spPr>
          <a:xfrm>
            <a:off x="851348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2" name="Text Placeholder 17">
            <a:extLst>
              <a:ext uri="{FF2B5EF4-FFF2-40B4-BE49-F238E27FC236}">
                <a16:creationId xmlns:a16="http://schemas.microsoft.com/office/drawing/2014/main" id="{5FF52BCF-74AA-0442-A653-ECEC9F305EBD}"/>
              </a:ext>
            </a:extLst>
          </p:cNvPr>
          <p:cNvSpPr>
            <a:spLocks noGrp="1"/>
          </p:cNvSpPr>
          <p:nvPr>
            <p:ph type="body" sz="quarter" idx="20"/>
          </p:nvPr>
        </p:nvSpPr>
        <p:spPr>
          <a:xfrm>
            <a:off x="851348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pic>
        <p:nvPicPr>
          <p:cNvPr id="23" name="Picture 22">
            <a:extLst>
              <a:ext uri="{FF2B5EF4-FFF2-40B4-BE49-F238E27FC236}">
                <a16:creationId xmlns:a16="http://schemas.microsoft.com/office/drawing/2014/main" id="{78E7622C-E5B1-E044-AFAB-82DF7ADB65A5}"/>
              </a:ext>
            </a:extLst>
          </p:cNvPr>
          <p:cNvPicPr>
            <a:picLocks noChangeAspect="1"/>
          </p:cNvPicPr>
          <p:nvPr userDrawn="1"/>
        </p:nvPicPr>
        <p:blipFill>
          <a:blip r:embed="rId3"/>
          <a:stretch>
            <a:fillRect/>
          </a:stretch>
        </p:blipFill>
        <p:spPr>
          <a:xfrm>
            <a:off x="9279925" y="5943600"/>
            <a:ext cx="2286000" cy="666750"/>
          </a:xfrm>
          <a:prstGeom prst="rect">
            <a:avLst/>
          </a:prstGeom>
        </p:spPr>
      </p:pic>
    </p:spTree>
    <p:extLst>
      <p:ext uri="{BB962C8B-B14F-4D97-AF65-F5344CB8AC3E}">
        <p14:creationId xmlns:p14="http://schemas.microsoft.com/office/powerpoint/2010/main" val="209784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E1B3-AF7D-4C96-958C-9A86B244A44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189965-E527-45ED-B5FC-19E72014E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472F4-EFE0-4AB2-850E-2ED6CCEFC291}"/>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027D5AD0-8B14-483F-A9F4-4E9C4488C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5FA3E-2677-4173-BD38-6B89FC69C455}"/>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324930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19EA-E78A-4AFC-99EB-6044DDA99789}"/>
              </a:ext>
            </a:extLst>
          </p:cNvPr>
          <p:cNvSpPr>
            <a:spLocks noGrp="1"/>
          </p:cNvSpPr>
          <p:nvPr>
            <p:ph type="title"/>
          </p:nvPr>
        </p:nvSpPr>
        <p:spPr>
          <a:xfrm>
            <a:off x="0" y="1"/>
            <a:ext cx="11353800" cy="87956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2CE784-A6DE-44B7-ACC6-81D25059E77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3447238-AFB7-495C-ACCA-F6F0B36BD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E5B391-53C9-463A-B2C0-6FB078165E2B}"/>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6" name="Footer Placeholder 5">
            <a:extLst>
              <a:ext uri="{FF2B5EF4-FFF2-40B4-BE49-F238E27FC236}">
                <a16:creationId xmlns:a16="http://schemas.microsoft.com/office/drawing/2014/main" id="{91E94CE4-71FC-4CB4-8D98-17EDE9F02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D9EFA-5054-47A5-96FA-AE658343B06A}"/>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419796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5B90-AE0B-40F5-A826-4039DFD8866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142095B-73F2-440D-AFBA-17DC4EE05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11DA41-2BDC-4D64-970A-B1DEE00F2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03DB3-D6A3-4BDC-B583-10A2060EB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5A8494-5F99-4D56-B5EC-FD3060B09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8BE07-5C5E-4354-8078-B3231620B882}"/>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8" name="Footer Placeholder 7">
            <a:extLst>
              <a:ext uri="{FF2B5EF4-FFF2-40B4-BE49-F238E27FC236}">
                <a16:creationId xmlns:a16="http://schemas.microsoft.com/office/drawing/2014/main" id="{8ED59FFB-4C6F-4576-A37B-E93D960A6D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894EA9-5106-4277-BE8F-65820B6B31F0}"/>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230002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722D-308E-4276-A146-6A53B8BDF068}"/>
              </a:ext>
            </a:extLst>
          </p:cNvPr>
          <p:cNvSpPr>
            <a:spLocks noGrp="1"/>
          </p:cNvSpPr>
          <p:nvPr>
            <p:ph type="title"/>
          </p:nvPr>
        </p:nvSpPr>
        <p:spPr>
          <a:xfrm>
            <a:off x="0" y="1"/>
            <a:ext cx="11353800" cy="879565"/>
          </a:xfrm>
          <a:prstGeom prst="rect">
            <a:avLst/>
          </a:prstGeo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2EC4A44-5B2D-49F6-9853-92747D567BC3}"/>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4" name="Footer Placeholder 3">
            <a:extLst>
              <a:ext uri="{FF2B5EF4-FFF2-40B4-BE49-F238E27FC236}">
                <a16:creationId xmlns:a16="http://schemas.microsoft.com/office/drawing/2014/main" id="{0E6B733B-DCD0-4568-B9A0-5C3F98F680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FE19D8-1451-41F4-92A7-078E8032DD25}"/>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441988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DF953-117A-4843-A2CD-674AE64F8CEB}"/>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3" name="Footer Placeholder 2">
            <a:extLst>
              <a:ext uri="{FF2B5EF4-FFF2-40B4-BE49-F238E27FC236}">
                <a16:creationId xmlns:a16="http://schemas.microsoft.com/office/drawing/2014/main" id="{440C6FFF-8238-4A16-8D71-D06430752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863290-AEA4-4AC4-BC1A-29D50A45762E}"/>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141713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4CED-3D6D-44C7-841D-27654A8C32A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BC7769-91A1-4EF3-87AE-F467A454B2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030F2E-2774-4433-9800-F91D0D0C1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6CB051-93CA-4E36-A0E7-64BA04915A3B}"/>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6" name="Footer Placeholder 5">
            <a:extLst>
              <a:ext uri="{FF2B5EF4-FFF2-40B4-BE49-F238E27FC236}">
                <a16:creationId xmlns:a16="http://schemas.microsoft.com/office/drawing/2014/main" id="{FC9EC3B7-C51C-410E-9E27-6488E0980F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C928-0A48-423C-894D-83FBEE19C596}"/>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148966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4C9-7259-4B08-92A2-573ED1C9EDB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A2DD-8FEA-4ED9-96FC-85EC6520F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BAFDC0-5D3D-4867-B36E-50A8B0614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C05CB-D4B6-47D7-822E-1484E9062784}"/>
              </a:ext>
            </a:extLst>
          </p:cNvPr>
          <p:cNvSpPr>
            <a:spLocks noGrp="1"/>
          </p:cNvSpPr>
          <p:nvPr>
            <p:ph type="dt" sz="half" idx="10"/>
          </p:nvPr>
        </p:nvSpPr>
        <p:spPr/>
        <p:txBody>
          <a:bodyPr/>
          <a:lstStyle/>
          <a:p>
            <a:fld id="{0308E436-79E9-4F01-88A4-CE9F57E4DD97}" type="datetimeFigureOut">
              <a:rPr lang="en-US" smtClean="0"/>
              <a:t>8/8/2019</a:t>
            </a:fld>
            <a:endParaRPr lang="en-US"/>
          </a:p>
        </p:txBody>
      </p:sp>
      <p:sp>
        <p:nvSpPr>
          <p:cNvPr id="6" name="Footer Placeholder 5">
            <a:extLst>
              <a:ext uri="{FF2B5EF4-FFF2-40B4-BE49-F238E27FC236}">
                <a16:creationId xmlns:a16="http://schemas.microsoft.com/office/drawing/2014/main" id="{EB15676B-A1E9-4565-9CBE-C4DFE47D1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3B7EB-62CC-4EE3-B4F3-B5BB099FF4E9}"/>
              </a:ext>
            </a:extLst>
          </p:cNvPr>
          <p:cNvSpPr>
            <a:spLocks noGrp="1"/>
          </p:cNvSpPr>
          <p:nvPr>
            <p:ph type="sldNum" sz="quarter" idx="12"/>
          </p:nvPr>
        </p:nvSpPr>
        <p:spPr/>
        <p:txBody>
          <a:bodyPr/>
          <a:lstStyle/>
          <a:p>
            <a:fld id="{82E2B26C-B741-4E2A-913D-A8DD78AFFD97}" type="slidenum">
              <a:rPr lang="en-US" smtClean="0"/>
              <a:t>‹#›</a:t>
            </a:fld>
            <a:endParaRPr lang="en-US"/>
          </a:p>
        </p:txBody>
      </p:sp>
    </p:spTree>
    <p:extLst>
      <p:ext uri="{BB962C8B-B14F-4D97-AF65-F5344CB8AC3E}">
        <p14:creationId xmlns:p14="http://schemas.microsoft.com/office/powerpoint/2010/main" val="138258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2011E2-7023-489D-B019-7462DB894486}"/>
              </a:ext>
            </a:extLst>
          </p:cNvPr>
          <p:cNvSpPr/>
          <p:nvPr userDrawn="1"/>
        </p:nvSpPr>
        <p:spPr>
          <a:xfrm>
            <a:off x="-6166" y="0"/>
            <a:ext cx="12192000" cy="784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11F95CB3-3EBB-4FED-B67F-1606A6A87B70}"/>
              </a:ext>
            </a:extLst>
          </p:cNvPr>
          <p:cNvSpPr>
            <a:spLocks noGrp="1"/>
          </p:cNvSpPr>
          <p:nvPr>
            <p:ph type="title"/>
          </p:nvPr>
        </p:nvSpPr>
        <p:spPr>
          <a:xfrm>
            <a:off x="214392" y="112922"/>
            <a:ext cx="11353800" cy="5853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0B89839-54FE-4E38-B339-3907F42A9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354B76-7D3D-43BE-9A97-F38FE9BFB1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8E436-79E9-4F01-88A4-CE9F57E4DD97}" type="datetimeFigureOut">
              <a:rPr lang="en-US" smtClean="0"/>
              <a:t>8/8/2019</a:t>
            </a:fld>
            <a:endParaRPr lang="en-US"/>
          </a:p>
        </p:txBody>
      </p:sp>
      <p:sp>
        <p:nvSpPr>
          <p:cNvPr id="5" name="Footer Placeholder 4">
            <a:extLst>
              <a:ext uri="{FF2B5EF4-FFF2-40B4-BE49-F238E27FC236}">
                <a16:creationId xmlns:a16="http://schemas.microsoft.com/office/drawing/2014/main" id="{6DBAD94D-7497-4B2A-A28C-54FF79AB73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C7E2C9-E180-4DC0-9860-76E3FA220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2B26C-B741-4E2A-913D-A8DD78AFFD97}" type="slidenum">
              <a:rPr lang="en-US" smtClean="0"/>
              <a:t>‹#›</a:t>
            </a:fld>
            <a:endParaRPr lang="en-US"/>
          </a:p>
        </p:txBody>
      </p:sp>
    </p:spTree>
    <p:extLst>
      <p:ext uri="{BB962C8B-B14F-4D97-AF65-F5344CB8AC3E}">
        <p14:creationId xmlns:p14="http://schemas.microsoft.com/office/powerpoint/2010/main" val="587378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5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57216D-62FA-DE49-A735-573E103F5F90}"/>
              </a:ext>
            </a:extLst>
          </p:cNvPr>
          <p:cNvPicPr>
            <a:picLocks noChangeAspect="1"/>
          </p:cNvPicPr>
          <p:nvPr userDrawn="1"/>
        </p:nvPicPr>
        <p:blipFill>
          <a:blip r:embed="rId12"/>
          <a:stretch>
            <a:fillRect/>
          </a:stretch>
        </p:blipFill>
        <p:spPr>
          <a:xfrm>
            <a:off x="6350" y="0"/>
            <a:ext cx="12185650" cy="6858000"/>
          </a:xfrm>
          <a:prstGeom prst="rect">
            <a:avLst/>
          </a:prstGeom>
        </p:spPr>
      </p:pic>
      <p:sp>
        <p:nvSpPr>
          <p:cNvPr id="2" name="Title Placeholder 1">
            <a:extLst>
              <a:ext uri="{FF2B5EF4-FFF2-40B4-BE49-F238E27FC236}">
                <a16:creationId xmlns:a16="http://schemas.microsoft.com/office/drawing/2014/main" id="{ABC06AD2-233A-FF4C-B2DD-6A956BAE2169}"/>
              </a:ext>
            </a:extLst>
          </p:cNvPr>
          <p:cNvSpPr>
            <a:spLocks noGrp="1"/>
          </p:cNvSpPr>
          <p:nvPr>
            <p:ph type="title"/>
          </p:nvPr>
        </p:nvSpPr>
        <p:spPr>
          <a:xfrm>
            <a:off x="640080" y="137160"/>
            <a:ext cx="10016836" cy="1051560"/>
          </a:xfrm>
          <a:prstGeom prst="rect">
            <a:avLst/>
          </a:prstGeom>
        </p:spPr>
        <p:txBody>
          <a:bodyPr vert="horz" lIns="0" tIns="457200" rIns="0" bIns="45720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884B65D-D93F-A740-A3D9-B740AD258923}"/>
              </a:ext>
            </a:extLst>
          </p:cNvPr>
          <p:cNvSpPr>
            <a:spLocks noGrp="1"/>
          </p:cNvSpPr>
          <p:nvPr>
            <p:ph type="body" idx="1"/>
          </p:nvPr>
        </p:nvSpPr>
        <p:spPr>
          <a:xfrm>
            <a:off x="640080" y="1380744"/>
            <a:ext cx="10913488" cy="42062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8A74265-0D13-4A4C-BA2C-6588E38CF972}"/>
              </a:ext>
            </a:extLst>
          </p:cNvPr>
          <p:cNvSpPr>
            <a:spLocks noGrp="1"/>
          </p:cNvSpPr>
          <p:nvPr>
            <p:ph type="ftr" sz="quarter" idx="3"/>
          </p:nvPr>
        </p:nvSpPr>
        <p:spPr>
          <a:xfrm>
            <a:off x="1054627" y="6306922"/>
            <a:ext cx="4114800" cy="365125"/>
          </a:xfrm>
          <a:prstGeom prst="rect">
            <a:avLst/>
          </a:prstGeom>
        </p:spPr>
        <p:txBody>
          <a:bodyPr vert="horz" lIns="91440" tIns="45720" rIns="91440" bIns="45720" rtlCol="0" anchor="ctr"/>
          <a:lstStyle>
            <a:lvl1pPr algn="l">
              <a:defRPr sz="800">
                <a:solidFill>
                  <a:schemeClr val="accent1"/>
                </a:solidFill>
              </a:defRPr>
            </a:lvl1pPr>
          </a:lstStyle>
          <a:p>
            <a:r>
              <a:rPr lang="en-US"/>
              <a:t>© 2019 SIGGRAPH. ALL RIGHTS RESERVED.</a:t>
            </a:r>
            <a:endParaRPr lang="en-US" dirty="0"/>
          </a:p>
        </p:txBody>
      </p:sp>
      <p:sp>
        <p:nvSpPr>
          <p:cNvPr id="6" name="Slide Number Placeholder 5">
            <a:extLst>
              <a:ext uri="{FF2B5EF4-FFF2-40B4-BE49-F238E27FC236}">
                <a16:creationId xmlns:a16="http://schemas.microsoft.com/office/drawing/2014/main" id="{F3E21A82-FFCF-CB4B-9DA2-0043AB13B34E}"/>
              </a:ext>
            </a:extLst>
          </p:cNvPr>
          <p:cNvSpPr>
            <a:spLocks noGrp="1"/>
          </p:cNvSpPr>
          <p:nvPr>
            <p:ph type="sldNum" sz="quarter" idx="4"/>
          </p:nvPr>
        </p:nvSpPr>
        <p:spPr>
          <a:xfrm>
            <a:off x="650876" y="6306922"/>
            <a:ext cx="436520" cy="365125"/>
          </a:xfrm>
          <a:prstGeom prst="rect">
            <a:avLst/>
          </a:prstGeom>
        </p:spPr>
        <p:txBody>
          <a:bodyPr vert="horz" lIns="0" tIns="0" rIns="0" bIns="0" rtlCol="0" anchor="ctr"/>
          <a:lstStyle>
            <a:lvl1pPr algn="l">
              <a:defRPr sz="900" b="1">
                <a:solidFill>
                  <a:schemeClr val="accent1"/>
                </a:solidFill>
              </a:defRPr>
            </a:lvl1pPr>
          </a:lstStyle>
          <a:p>
            <a:fld id="{ED7F4C82-5684-9D49-BB71-7E0F578F0248}" type="slidenum">
              <a:rPr lang="en-US" smtClean="0"/>
              <a:pPr/>
              <a:t>‹#›</a:t>
            </a:fld>
            <a:endParaRPr lang="en-US" dirty="0"/>
          </a:p>
        </p:txBody>
      </p:sp>
      <p:pic>
        <p:nvPicPr>
          <p:cNvPr id="10" name="Picture 9">
            <a:extLst>
              <a:ext uri="{FF2B5EF4-FFF2-40B4-BE49-F238E27FC236}">
                <a16:creationId xmlns:a16="http://schemas.microsoft.com/office/drawing/2014/main" id="{4AB5D6BF-7AF4-9445-87A7-EF23CBD0EBA1}"/>
              </a:ext>
            </a:extLst>
          </p:cNvPr>
          <p:cNvPicPr>
            <a:picLocks noChangeAspect="1"/>
          </p:cNvPicPr>
          <p:nvPr userDrawn="1"/>
        </p:nvPicPr>
        <p:blipFill>
          <a:blip r:embed="rId13"/>
          <a:stretch>
            <a:fillRect/>
          </a:stretch>
        </p:blipFill>
        <p:spPr>
          <a:xfrm>
            <a:off x="9279925" y="5943600"/>
            <a:ext cx="2286000" cy="666750"/>
          </a:xfrm>
          <a:prstGeom prst="rect">
            <a:avLst/>
          </a:prstGeom>
        </p:spPr>
      </p:pic>
    </p:spTree>
    <p:extLst>
      <p:ext uri="{BB962C8B-B14F-4D97-AF65-F5344CB8AC3E}">
        <p14:creationId xmlns:p14="http://schemas.microsoft.com/office/powerpoint/2010/main" val="3570667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hdr="0" dt="0"/>
  <p:txStyles>
    <p:titleStyle>
      <a:lvl1pPr algn="l" defTabSz="914400" rtl="0" eaLnBrk="1" latinLnBrk="0" hangingPunct="1">
        <a:lnSpc>
          <a:spcPct val="90000"/>
        </a:lnSpc>
        <a:spcBef>
          <a:spcPct val="0"/>
        </a:spcBef>
        <a:buNone/>
        <a:defRPr sz="2800" b="1" kern="1200" cap="all" baseline="0">
          <a:solidFill>
            <a:schemeClr val="accent1"/>
          </a:solidFill>
          <a:latin typeface="+mj-lt"/>
          <a:ea typeface="+mj-ea"/>
          <a:cs typeface="+mj-cs"/>
        </a:defRPr>
      </a:lvl1pPr>
    </p:titleStyle>
    <p:bodyStyle>
      <a:lvl1pPr marL="344488" indent="-344488" algn="l" defTabSz="914400" rtl="0" eaLnBrk="1" latinLnBrk="0" hangingPunct="1">
        <a:lnSpc>
          <a:spcPct val="90000"/>
        </a:lnSpc>
        <a:spcBef>
          <a:spcPts val="1000"/>
        </a:spcBef>
        <a:buFontTx/>
        <a:buBlip>
          <a:blip r:embed="rId14"/>
        </a:buBlip>
        <a:tabLst/>
        <a:defRPr sz="2400" kern="1200">
          <a:solidFill>
            <a:srgbClr val="30302F"/>
          </a:solidFill>
          <a:latin typeface="+mn-lt"/>
          <a:ea typeface="+mn-ea"/>
          <a:cs typeface="+mn-cs"/>
        </a:defRPr>
      </a:lvl1pPr>
      <a:lvl2pPr marL="688975" indent="-341313" algn="l" defTabSz="914400" rtl="0" eaLnBrk="1" latinLnBrk="0" hangingPunct="1">
        <a:lnSpc>
          <a:spcPct val="90000"/>
        </a:lnSpc>
        <a:spcBef>
          <a:spcPts val="500"/>
        </a:spcBef>
        <a:buClr>
          <a:srgbClr val="34215B"/>
        </a:buClr>
        <a:buFont typeface="System Font Regular"/>
        <a:buChar char="—"/>
        <a:tabLst/>
        <a:defRPr sz="2200" kern="1200">
          <a:solidFill>
            <a:srgbClr val="30302F"/>
          </a:solidFill>
          <a:latin typeface="+mn-lt"/>
          <a:ea typeface="+mn-ea"/>
          <a:cs typeface="+mn-cs"/>
        </a:defRPr>
      </a:lvl2pPr>
      <a:lvl3pPr marL="862013" indent="-165100" algn="l" defTabSz="914400" rtl="0" eaLnBrk="1" latinLnBrk="0" hangingPunct="1">
        <a:lnSpc>
          <a:spcPct val="90000"/>
        </a:lnSpc>
        <a:spcBef>
          <a:spcPts val="500"/>
        </a:spcBef>
        <a:buClr>
          <a:srgbClr val="34215B"/>
        </a:buClr>
        <a:buFont typeface="Arial" panose="020B0604020202020204" pitchFamily="34" charset="0"/>
        <a:buChar char="•"/>
        <a:tabLst/>
        <a:defRPr sz="2000" kern="1200">
          <a:solidFill>
            <a:srgbClr val="30302F"/>
          </a:solidFill>
          <a:latin typeface="+mn-lt"/>
          <a:ea typeface="+mn-ea"/>
          <a:cs typeface="+mn-cs"/>
        </a:defRPr>
      </a:lvl3pPr>
      <a:lvl4pPr marL="1258888" indent="-290513" algn="l" defTabSz="914400" rtl="0" eaLnBrk="1" latinLnBrk="0" hangingPunct="1">
        <a:lnSpc>
          <a:spcPct val="90000"/>
        </a:lnSpc>
        <a:spcBef>
          <a:spcPts val="500"/>
        </a:spcBef>
        <a:buClr>
          <a:srgbClr val="34215B"/>
        </a:buClr>
        <a:buFont typeface="System Font Regular"/>
        <a:buChar char="—"/>
        <a:tabLst/>
        <a:defRPr sz="1800" kern="1200">
          <a:solidFill>
            <a:srgbClr val="30302F"/>
          </a:solidFill>
          <a:latin typeface="+mn-lt"/>
          <a:ea typeface="+mn-ea"/>
          <a:cs typeface="+mn-cs"/>
        </a:defRPr>
      </a:lvl4pPr>
      <a:lvl5pPr marL="1492250" indent="-174625" algn="l" defTabSz="914400" rtl="0" eaLnBrk="1" latinLnBrk="0" hangingPunct="1">
        <a:lnSpc>
          <a:spcPct val="90000"/>
        </a:lnSpc>
        <a:spcBef>
          <a:spcPts val="500"/>
        </a:spcBef>
        <a:buClr>
          <a:srgbClr val="34215B"/>
        </a:buClr>
        <a:buFont typeface="Arial" panose="020B0604020202020204" pitchFamily="34" charset="0"/>
        <a:buChar char="•"/>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3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0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60.png"/></Relationships>
</file>

<file path=ppt/slides/_rels/slide19.xml.rels><?xml version="1.0" encoding="UTF-8" standalone="yes"?>
<Relationships xmlns="http://schemas.openxmlformats.org/package/2006/relationships"><Relationship Id="rId13"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310.png"/><Relationship Id="rId12" Type="http://schemas.openxmlformats.org/officeDocument/2006/relationships/image" Target="../media/image4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310.png"/><Relationship Id="rId12" Type="http://schemas.openxmlformats.org/officeDocument/2006/relationships/image" Target="../media/image46.png"/><Relationship Id="rId17" Type="http://schemas.openxmlformats.org/officeDocument/2006/relationships/image" Target="../media/image41.png"/><Relationship Id="rId2" Type="http://schemas.openxmlformats.org/officeDocument/2006/relationships/notesSlide" Target="../notesSlides/notesSlide19.xml"/><Relationship Id="rId16"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45.png"/><Relationship Id="rId5" Type="http://schemas.openxmlformats.org/officeDocument/2006/relationships/image" Target="../media/image290.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80.png"/><Relationship Id="rId9" Type="http://schemas.openxmlformats.org/officeDocument/2006/relationships/image" Target="../media/image43.png"/><Relationship Id="rId1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18" Type="http://schemas.openxmlformats.org/officeDocument/2006/relationships/image" Target="../media/image55.png"/><Relationship Id="rId3" Type="http://schemas.openxmlformats.org/officeDocument/2006/relationships/image" Target="../media/image471.png"/><Relationship Id="rId7" Type="http://schemas.openxmlformats.org/officeDocument/2006/relationships/image" Target="../media/image441.png"/><Relationship Id="rId12" Type="http://schemas.openxmlformats.org/officeDocument/2006/relationships/image" Target="../media/image490.png"/><Relationship Id="rId17" Type="http://schemas.openxmlformats.org/officeDocument/2006/relationships/image" Target="../media/image54.png"/><Relationship Id="rId2" Type="http://schemas.openxmlformats.org/officeDocument/2006/relationships/notesSlide" Target="../notesSlides/notesSlide20.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42.png"/><Relationship Id="rId15" Type="http://schemas.openxmlformats.org/officeDocument/2006/relationships/image" Target="../media/image52.png"/><Relationship Id="rId10" Type="http://schemas.openxmlformats.org/officeDocument/2006/relationships/image" Target="../media/image470.png"/><Relationship Id="rId19"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460.png"/><Relationship Id="rId14" Type="http://schemas.openxmlformats.org/officeDocument/2006/relationships/image" Target="../media/image510.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0.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90.png"/><Relationship Id="rId4" Type="http://schemas.openxmlformats.org/officeDocument/2006/relationships/image" Target="../media/image58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310.png"/><Relationship Id="rId2" Type="http://schemas.openxmlformats.org/officeDocument/2006/relationships/notesSlide" Target="../notesSlides/notesSlide38.xml"/><Relationship Id="rId16"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45.png"/><Relationship Id="rId5" Type="http://schemas.openxmlformats.org/officeDocument/2006/relationships/image" Target="../media/image290.png"/><Relationship Id="rId10" Type="http://schemas.openxmlformats.org/officeDocument/2006/relationships/image" Target="../media/image44.png"/><Relationship Id="rId4" Type="http://schemas.openxmlformats.org/officeDocument/2006/relationships/image" Target="../media/image280.pn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8.png"/><Relationship Id="rId7" Type="http://schemas.openxmlformats.org/officeDocument/2006/relationships/image" Target="../media/image131.png"/><Relationship Id="rId2" Type="http://schemas.openxmlformats.org/officeDocument/2006/relationships/notesSlide" Target="../notesSlides/notesSlide3.xml"/><Relationship Id="rId1" Type="http://schemas.openxmlformats.org/officeDocument/2006/relationships/slideLayout" Target="../slideLayouts/slideLayout2.xml"/><Relationship Id="rId10" Type="http://schemas.openxmlformats.org/officeDocument/2006/relationships/image" Target="../media/image120.png"/><Relationship Id="rId9" Type="http://schemas.openxmlformats.org/officeDocument/2006/relationships/image" Target="../media/image20.emf"/></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8.png"/><Relationship Id="rId7" Type="http://schemas.openxmlformats.org/officeDocument/2006/relationships/image" Target="../media/image131.png"/><Relationship Id="rId2" Type="http://schemas.openxmlformats.org/officeDocument/2006/relationships/notesSlide" Target="../notesSlides/notesSlide4.xml"/><Relationship Id="rId1" Type="http://schemas.openxmlformats.org/officeDocument/2006/relationships/slideLayout" Target="../slideLayouts/slideLayout2.xml"/><Relationship Id="rId10" Type="http://schemas.openxmlformats.org/officeDocument/2006/relationships/image" Target="../media/image120.png"/><Relationship Id="rId9" Type="http://schemas.openxmlformats.org/officeDocument/2006/relationships/image" Target="../media/image20.emf"/></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8.png"/><Relationship Id="rId7" Type="http://schemas.openxmlformats.org/officeDocument/2006/relationships/image" Target="../media/image131.png"/><Relationship Id="rId2" Type="http://schemas.openxmlformats.org/officeDocument/2006/relationships/notesSlide" Target="../notesSlides/notesSlide5.xml"/><Relationship Id="rId1" Type="http://schemas.openxmlformats.org/officeDocument/2006/relationships/slideLayout" Target="../slideLayouts/slideLayout2.xml"/><Relationship Id="rId10" Type="http://schemas.openxmlformats.org/officeDocument/2006/relationships/image" Target="../media/image120.png"/><Relationship Id="rId4" Type="http://schemas.openxmlformats.org/officeDocument/2006/relationships/image" Target="../media/image22.png"/><Relationship Id="rId9" Type="http://schemas.openxmlformats.org/officeDocument/2006/relationships/image" Target="../media/image20.emf"/></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044D07-7198-544E-AA23-0FA4FF24B908}"/>
              </a:ext>
            </a:extLst>
          </p:cNvPr>
          <p:cNvSpPr>
            <a:spLocks noGrp="1"/>
          </p:cNvSpPr>
          <p:nvPr>
            <p:ph type="ctrTitle"/>
          </p:nvPr>
        </p:nvSpPr>
        <p:spPr>
          <a:xfrm>
            <a:off x="640080" y="2107096"/>
            <a:ext cx="7503024" cy="1730853"/>
          </a:xfrm>
        </p:spPr>
        <p:txBody>
          <a:bodyPr>
            <a:normAutofit/>
          </a:bodyPr>
          <a:lstStyle/>
          <a:p>
            <a:r>
              <a:rPr lang="en-US" dirty="0"/>
              <a:t>Steklov Spectral Geometry for Extrinsic Shape Analysis</a:t>
            </a:r>
          </a:p>
        </p:txBody>
      </p:sp>
      <p:sp>
        <p:nvSpPr>
          <p:cNvPr id="7" name="Subtitle 6">
            <a:extLst>
              <a:ext uri="{FF2B5EF4-FFF2-40B4-BE49-F238E27FC236}">
                <a16:creationId xmlns:a16="http://schemas.microsoft.com/office/drawing/2014/main" id="{80641E3D-0893-184E-86BE-12A18405D1F1}"/>
              </a:ext>
            </a:extLst>
          </p:cNvPr>
          <p:cNvSpPr>
            <a:spLocks noGrp="1"/>
          </p:cNvSpPr>
          <p:nvPr>
            <p:ph type="subTitle" idx="1"/>
          </p:nvPr>
        </p:nvSpPr>
        <p:spPr>
          <a:xfrm>
            <a:off x="640080" y="3930026"/>
            <a:ext cx="5594651" cy="2137142"/>
          </a:xfrm>
        </p:spPr>
        <p:txBody>
          <a:bodyPr>
            <a:normAutofit/>
          </a:bodyPr>
          <a:lstStyle/>
          <a:p>
            <a:r>
              <a:rPr lang="en-US" dirty="0"/>
              <a:t>Yu Wang    </a:t>
            </a:r>
          </a:p>
          <a:p>
            <a:r>
              <a:rPr lang="en-US" dirty="0"/>
              <a:t>Mirela Ben-Chen    </a:t>
            </a:r>
          </a:p>
          <a:p>
            <a:r>
              <a:rPr lang="en-US" dirty="0"/>
              <a:t>Iosif Polterovich    </a:t>
            </a:r>
          </a:p>
          <a:p>
            <a:r>
              <a:rPr lang="en-US" dirty="0"/>
              <a:t>Justin Solomon</a:t>
            </a:r>
          </a:p>
          <a:p>
            <a:endParaRPr lang="en-US" dirty="0"/>
          </a:p>
        </p:txBody>
      </p:sp>
      <p:sp>
        <p:nvSpPr>
          <p:cNvPr id="4" name="Footer Placeholder 3">
            <a:extLst>
              <a:ext uri="{FF2B5EF4-FFF2-40B4-BE49-F238E27FC236}">
                <a16:creationId xmlns:a16="http://schemas.microsoft.com/office/drawing/2014/main" id="{F6D7CB74-FC84-8E48-941A-34BA81030D9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 2019 SIGGRAPH. ALL RIGHTS RESERVED.</a:t>
            </a:r>
          </a:p>
        </p:txBody>
      </p:sp>
      <p:sp>
        <p:nvSpPr>
          <p:cNvPr id="5" name="Slide Number Placeholder 4">
            <a:extLst>
              <a:ext uri="{FF2B5EF4-FFF2-40B4-BE49-F238E27FC236}">
                <a16:creationId xmlns:a16="http://schemas.microsoft.com/office/drawing/2014/main" id="{712F5712-07F2-5745-BAB3-0626DED4A097}"/>
              </a:ext>
            </a:extLst>
          </p:cNvPr>
          <p:cNvSpPr>
            <a:spLocks noGrp="1"/>
          </p:cNvSpPr>
          <p:nvPr>
            <p:ph type="sldNum" sz="quarter" idx="4294967295"/>
          </p:nvPr>
        </p:nvSpPr>
        <p:spPr>
          <a:xfrm>
            <a:off x="0" y="6307138"/>
            <a:ext cx="43656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6A3C056A-2371-494A-939F-01674C8A6346}"/>
              </a:ext>
            </a:extLst>
          </p:cNvPr>
          <p:cNvSpPr/>
          <p:nvPr/>
        </p:nvSpPr>
        <p:spPr>
          <a:xfrm>
            <a:off x="4168864" y="5645888"/>
            <a:ext cx="7941619" cy="106668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364A42B-CB19-4C01-9746-C94187B2C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874" y="5775121"/>
            <a:ext cx="1552354" cy="803343"/>
          </a:xfrm>
          <a:prstGeom prst="rect">
            <a:avLst/>
          </a:prstGeom>
        </p:spPr>
      </p:pic>
      <p:pic>
        <p:nvPicPr>
          <p:cNvPr id="25" name="Picture 24">
            <a:extLst>
              <a:ext uri="{FF2B5EF4-FFF2-40B4-BE49-F238E27FC236}">
                <a16:creationId xmlns:a16="http://schemas.microsoft.com/office/drawing/2014/main" id="{CBAFFF3F-03CE-415D-BA0F-A20A845D3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223" y="5756006"/>
            <a:ext cx="1969177" cy="841575"/>
          </a:xfrm>
          <a:prstGeom prst="rect">
            <a:avLst/>
          </a:prstGeom>
        </p:spPr>
      </p:pic>
      <p:pic>
        <p:nvPicPr>
          <p:cNvPr id="26" name="Picture 25" descr="A close up of a sign&#10;&#10;Description automatically generated">
            <a:extLst>
              <a:ext uri="{FF2B5EF4-FFF2-40B4-BE49-F238E27FC236}">
                <a16:creationId xmlns:a16="http://schemas.microsoft.com/office/drawing/2014/main" id="{7059EB9D-FB10-4F80-BB8B-0FB0E6148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966" y="5746454"/>
            <a:ext cx="1093757" cy="841575"/>
          </a:xfrm>
          <a:prstGeom prst="rect">
            <a:avLst/>
          </a:prstGeom>
        </p:spPr>
      </p:pic>
      <p:pic>
        <p:nvPicPr>
          <p:cNvPr id="27" name="Picture 26" descr="A close up of a logo&#10;&#10;Description automatically generated">
            <a:extLst>
              <a:ext uri="{FF2B5EF4-FFF2-40B4-BE49-F238E27FC236}">
                <a16:creationId xmlns:a16="http://schemas.microsoft.com/office/drawing/2014/main" id="{86C3F1D4-489E-4835-BC45-150C47055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3694" y="5756006"/>
            <a:ext cx="2092107" cy="841575"/>
          </a:xfrm>
          <a:prstGeom prst="rect">
            <a:avLst/>
          </a:prstGeom>
        </p:spPr>
      </p:pic>
    </p:spTree>
    <p:extLst>
      <p:ext uri="{BB962C8B-B14F-4D97-AF65-F5344CB8AC3E}">
        <p14:creationId xmlns:p14="http://schemas.microsoft.com/office/powerpoint/2010/main" val="172291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BD94-645B-4BE1-A430-033019591F4B}"/>
              </a:ext>
            </a:extLst>
          </p:cNvPr>
          <p:cNvSpPr>
            <a:spLocks noGrp="1"/>
          </p:cNvSpPr>
          <p:nvPr>
            <p:ph type="title"/>
          </p:nvPr>
        </p:nvSpPr>
        <p:spPr>
          <a:xfrm>
            <a:off x="195462" y="109653"/>
            <a:ext cx="10130224" cy="585671"/>
          </a:xfrm>
        </p:spPr>
        <p:txBody>
          <a:bodyPr>
            <a:normAutofit/>
          </a:bodyPr>
          <a:lstStyle/>
          <a:p>
            <a:r>
              <a:rPr lang="en-US" altLang="zh-CN" dirty="0"/>
              <a:t>Our Problem: Extrinsic Geometry Analysis from a Boundary Representation</a:t>
            </a:r>
            <a:endParaRPr lang="en-US" dirty="0"/>
          </a:p>
        </p:txBody>
      </p:sp>
      <p:pic>
        <p:nvPicPr>
          <p:cNvPr id="4" name="Picture 3">
            <a:extLst>
              <a:ext uri="{FF2B5EF4-FFF2-40B4-BE49-F238E27FC236}">
                <a16:creationId xmlns:a16="http://schemas.microsoft.com/office/drawing/2014/main" id="{742A5CAD-A4FD-4667-844F-01BD24310614}"/>
              </a:ext>
            </a:extLst>
          </p:cNvPr>
          <p:cNvPicPr>
            <a:picLocks noChangeAspect="1"/>
          </p:cNvPicPr>
          <p:nvPr/>
        </p:nvPicPr>
        <p:blipFill>
          <a:blip r:embed="rId3"/>
          <a:stretch>
            <a:fillRect/>
          </a:stretch>
        </p:blipFill>
        <p:spPr>
          <a:xfrm>
            <a:off x="999850" y="3538182"/>
            <a:ext cx="9926748" cy="2718881"/>
          </a:xfrm>
          <a:prstGeom prst="rect">
            <a:avLst/>
          </a:prstGeom>
        </p:spPr>
      </p:pic>
      <p:sp>
        <p:nvSpPr>
          <p:cNvPr id="6" name="Rectangle 5">
            <a:extLst>
              <a:ext uri="{FF2B5EF4-FFF2-40B4-BE49-F238E27FC236}">
                <a16:creationId xmlns:a16="http://schemas.microsoft.com/office/drawing/2014/main" id="{38600B10-9FBD-424A-9B8E-247BAD34875A}"/>
              </a:ext>
            </a:extLst>
          </p:cNvPr>
          <p:cNvSpPr/>
          <p:nvPr/>
        </p:nvSpPr>
        <p:spPr>
          <a:xfrm>
            <a:off x="-18285" y="6596390"/>
            <a:ext cx="2937022" cy="261610"/>
          </a:xfrm>
          <a:prstGeom prst="rect">
            <a:avLst/>
          </a:prstGeom>
        </p:spPr>
        <p:txBody>
          <a:bodyPr wrap="none">
            <a:spAutoFit/>
          </a:bodyPr>
          <a:lstStyle/>
          <a:p>
            <a:r>
              <a:rPr lang="en-US" sz="1100" dirty="0"/>
              <a:t>Origami images from http://image.google.com/</a:t>
            </a:r>
          </a:p>
        </p:txBody>
      </p:sp>
      <p:pic>
        <p:nvPicPr>
          <p:cNvPr id="7" name="Picture 6" descr="A close up of a box&#10;&#10;Description automatically generated">
            <a:extLst>
              <a:ext uri="{FF2B5EF4-FFF2-40B4-BE49-F238E27FC236}">
                <a16:creationId xmlns:a16="http://schemas.microsoft.com/office/drawing/2014/main" id="{B48DBD4F-751A-4ADA-8B64-18E12871B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73" y="1481653"/>
            <a:ext cx="2034352" cy="2164204"/>
          </a:xfrm>
          <a:prstGeom prst="rect">
            <a:avLst/>
          </a:prstGeom>
        </p:spPr>
      </p:pic>
      <p:pic>
        <p:nvPicPr>
          <p:cNvPr id="9" name="Picture 8" descr="A close up of a box&#10;&#10;Description automatically generated">
            <a:extLst>
              <a:ext uri="{FF2B5EF4-FFF2-40B4-BE49-F238E27FC236}">
                <a16:creationId xmlns:a16="http://schemas.microsoft.com/office/drawing/2014/main" id="{B00B6365-84B6-45AD-AC1F-DF963C0E6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741" y="1481653"/>
            <a:ext cx="2034352" cy="2164204"/>
          </a:xfrm>
          <a:prstGeom prst="rect">
            <a:avLst/>
          </a:prstGeom>
        </p:spPr>
      </p:pic>
      <p:pic>
        <p:nvPicPr>
          <p:cNvPr id="8" name="Picture 7">
            <a:extLst>
              <a:ext uri="{FF2B5EF4-FFF2-40B4-BE49-F238E27FC236}">
                <a16:creationId xmlns:a16="http://schemas.microsoft.com/office/drawing/2014/main" id="{4834CFB0-380B-42E3-B680-00E954FB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855" y="1202640"/>
            <a:ext cx="1971646" cy="1996215"/>
          </a:xfrm>
          <a:prstGeom prst="rect">
            <a:avLst/>
          </a:prstGeom>
        </p:spPr>
      </p:pic>
      <p:pic>
        <p:nvPicPr>
          <p:cNvPr id="10" name="Picture 9" descr="A blue ball&#10;&#10;Description automatically generated">
            <a:extLst>
              <a:ext uri="{FF2B5EF4-FFF2-40B4-BE49-F238E27FC236}">
                <a16:creationId xmlns:a16="http://schemas.microsoft.com/office/drawing/2014/main" id="{B8C46A4E-FF05-49DE-8F0A-A4341BCEF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5361" y="1141680"/>
            <a:ext cx="2045353" cy="2045353"/>
          </a:xfrm>
          <a:prstGeom prst="rect">
            <a:avLst/>
          </a:prstGeom>
        </p:spPr>
      </p:pic>
      <p:sp>
        <p:nvSpPr>
          <p:cNvPr id="5" name="Multiplication Sign 4">
            <a:extLst>
              <a:ext uri="{FF2B5EF4-FFF2-40B4-BE49-F238E27FC236}">
                <a16:creationId xmlns:a16="http://schemas.microsoft.com/office/drawing/2014/main" id="{612F870D-E36A-4D91-A2BC-46B83C977F72}"/>
              </a:ext>
            </a:extLst>
          </p:cNvPr>
          <p:cNvSpPr/>
          <p:nvPr/>
        </p:nvSpPr>
        <p:spPr>
          <a:xfrm>
            <a:off x="9723449" y="1600503"/>
            <a:ext cx="2045353" cy="2045353"/>
          </a:xfrm>
          <a:prstGeom prst="mathMultiply">
            <a:avLst/>
          </a:prstGeom>
          <a:solidFill>
            <a:srgbClr val="414141"/>
          </a:solidFill>
          <a:ln>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2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D052-1A6D-48F4-96E5-D7903A3038C0}"/>
              </a:ext>
            </a:extLst>
          </p:cNvPr>
          <p:cNvSpPr>
            <a:spLocks noGrp="1"/>
          </p:cNvSpPr>
          <p:nvPr>
            <p:ph type="title"/>
          </p:nvPr>
        </p:nvSpPr>
        <p:spPr/>
        <p:txBody>
          <a:bodyPr>
            <a:normAutofit/>
          </a:bodyPr>
          <a:lstStyle/>
          <a:p>
            <a:r>
              <a:rPr lang="en-US" dirty="0"/>
              <a:t>Review: (Intrinsic) Shape Analysis</a:t>
            </a:r>
          </a:p>
        </p:txBody>
      </p:sp>
      <p:sp>
        <p:nvSpPr>
          <p:cNvPr id="5" name="Content Placeholder 2">
            <a:extLst>
              <a:ext uri="{FF2B5EF4-FFF2-40B4-BE49-F238E27FC236}">
                <a16:creationId xmlns:a16="http://schemas.microsoft.com/office/drawing/2014/main" id="{68153EC9-463F-409F-9DBF-453DF04B73B5}"/>
              </a:ext>
            </a:extLst>
          </p:cNvPr>
          <p:cNvSpPr>
            <a:spLocks noGrp="1"/>
          </p:cNvSpPr>
          <p:nvPr>
            <p:ph idx="1"/>
          </p:nvPr>
        </p:nvSpPr>
        <p:spPr>
          <a:xfrm>
            <a:off x="6156960" y="1825625"/>
            <a:ext cx="5364480" cy="4351338"/>
          </a:xfrm>
        </p:spPr>
        <p:txBody>
          <a:bodyPr anchor="ctr">
            <a:normAutofit/>
          </a:bodyPr>
          <a:lstStyle/>
          <a:p>
            <a:r>
              <a:rPr lang="en-US" sz="2000" b="1" dirty="0">
                <a:solidFill>
                  <a:srgbClr val="000000"/>
                </a:solidFill>
              </a:rPr>
              <a:t>Distance</a:t>
            </a:r>
            <a:r>
              <a:rPr lang="en-US" sz="2000" dirty="0">
                <a:solidFill>
                  <a:srgbClr val="000000"/>
                </a:solidFill>
              </a:rPr>
              <a:t> [Lipman et al. 2010; Crane et al. 2013]</a:t>
            </a:r>
          </a:p>
          <a:p>
            <a:r>
              <a:rPr lang="en-US" sz="2000" dirty="0">
                <a:solidFill>
                  <a:schemeClr val="bg1"/>
                </a:solidFill>
              </a:rPr>
              <a:t>Segmentation [Reuter et al. 2009]</a:t>
            </a:r>
          </a:p>
          <a:p>
            <a:r>
              <a:rPr lang="en-US" sz="2000" dirty="0">
                <a:solidFill>
                  <a:schemeClr val="bg1"/>
                </a:solidFill>
              </a:rPr>
              <a:t>Shape description [Sun et al. 2009]</a:t>
            </a:r>
          </a:p>
          <a:p>
            <a:r>
              <a:rPr lang="en-US" sz="2000" dirty="0">
                <a:solidFill>
                  <a:schemeClr val="bg1"/>
                </a:solidFill>
              </a:rPr>
              <a:t>Shape retrieval [Bronstein et al. 2011]</a:t>
            </a:r>
          </a:p>
          <a:p>
            <a:r>
              <a:rPr lang="en-US" sz="2000" dirty="0">
                <a:solidFill>
                  <a:schemeClr val="bg1"/>
                </a:solidFill>
              </a:rPr>
              <a:t>Correspondence [</a:t>
            </a:r>
            <a:r>
              <a:rPr lang="en-US" sz="2000" dirty="0" err="1">
                <a:solidFill>
                  <a:schemeClr val="bg1"/>
                </a:solidFill>
              </a:rPr>
              <a:t>Ovsjanikov</a:t>
            </a:r>
            <a:r>
              <a:rPr lang="en-US" sz="2000" dirty="0">
                <a:solidFill>
                  <a:schemeClr val="bg1"/>
                </a:solidFill>
              </a:rPr>
              <a:t> et al. 2012]</a:t>
            </a:r>
          </a:p>
          <a:p>
            <a:r>
              <a:rPr lang="en-US" sz="2000" dirty="0">
                <a:solidFill>
                  <a:schemeClr val="bg1"/>
                </a:solidFill>
              </a:rPr>
              <a:t>Shape exploration [Rustamov et al. 2013]</a:t>
            </a:r>
          </a:p>
          <a:p>
            <a:r>
              <a:rPr lang="en-US" sz="2000" dirty="0">
                <a:solidFill>
                  <a:schemeClr val="bg1"/>
                </a:solidFill>
              </a:rPr>
              <a:t>Vector field processing [Azencot et al. 2013]</a:t>
            </a:r>
          </a:p>
          <a:p>
            <a:r>
              <a:rPr lang="en-US" sz="2000" dirty="0">
                <a:solidFill>
                  <a:schemeClr val="bg1"/>
                </a:solidFill>
              </a:rPr>
              <a:t>Simulation [Azencot et al. 2014]</a:t>
            </a:r>
          </a:p>
          <a:p>
            <a:r>
              <a:rPr lang="en-US" sz="2000" dirty="0">
                <a:solidFill>
                  <a:schemeClr val="bg1"/>
                </a:solidFill>
              </a:rPr>
              <a:t>Deformation [</a:t>
            </a:r>
            <a:r>
              <a:rPr lang="en-US" sz="2000" dirty="0" err="1">
                <a:solidFill>
                  <a:schemeClr val="bg1"/>
                </a:solidFill>
              </a:rPr>
              <a:t>Boscaini</a:t>
            </a:r>
            <a:r>
              <a:rPr lang="en-US" sz="2000" dirty="0">
                <a:solidFill>
                  <a:schemeClr val="bg1"/>
                </a:solidFill>
              </a:rPr>
              <a:t> et al. 2015]</a:t>
            </a:r>
          </a:p>
        </p:txBody>
      </p:sp>
      <p:pic>
        <p:nvPicPr>
          <p:cNvPr id="6" name="Picture 5" descr="A close up of a logo&#10;&#10;Description automatically generated">
            <a:extLst>
              <a:ext uri="{FF2B5EF4-FFF2-40B4-BE49-F238E27FC236}">
                <a16:creationId xmlns:a16="http://schemas.microsoft.com/office/drawing/2014/main" id="{E4B8CCA6-09B3-4C1D-8799-A108153BC4F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6764"/>
          <a:stretch/>
        </p:blipFill>
        <p:spPr>
          <a:xfrm>
            <a:off x="0" y="783321"/>
            <a:ext cx="5663821" cy="6074680"/>
          </a:xfrm>
          <a:prstGeom prst="rect">
            <a:avLst/>
          </a:prstGeom>
        </p:spPr>
      </p:pic>
    </p:spTree>
    <p:extLst>
      <p:ext uri="{BB962C8B-B14F-4D97-AF65-F5344CB8AC3E}">
        <p14:creationId xmlns:p14="http://schemas.microsoft.com/office/powerpoint/2010/main" val="322629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D052-1A6D-48F4-96E5-D7903A3038C0}"/>
              </a:ext>
            </a:extLst>
          </p:cNvPr>
          <p:cNvSpPr>
            <a:spLocks noGrp="1"/>
          </p:cNvSpPr>
          <p:nvPr>
            <p:ph type="title"/>
          </p:nvPr>
        </p:nvSpPr>
        <p:spPr/>
        <p:txBody>
          <a:bodyPr>
            <a:normAutofit/>
          </a:bodyPr>
          <a:lstStyle/>
          <a:p>
            <a:r>
              <a:rPr lang="en-US" dirty="0"/>
              <a:t>Review: (Intrinsic) Shape Analysis</a:t>
            </a:r>
          </a:p>
        </p:txBody>
      </p:sp>
      <p:sp>
        <p:nvSpPr>
          <p:cNvPr id="5" name="Content Placeholder 2">
            <a:extLst>
              <a:ext uri="{FF2B5EF4-FFF2-40B4-BE49-F238E27FC236}">
                <a16:creationId xmlns:a16="http://schemas.microsoft.com/office/drawing/2014/main" id="{68153EC9-463F-409F-9DBF-453DF04B73B5}"/>
              </a:ext>
            </a:extLst>
          </p:cNvPr>
          <p:cNvSpPr>
            <a:spLocks noGrp="1"/>
          </p:cNvSpPr>
          <p:nvPr>
            <p:ph idx="1"/>
          </p:nvPr>
        </p:nvSpPr>
        <p:spPr>
          <a:xfrm>
            <a:off x="6156960" y="1825625"/>
            <a:ext cx="5364480" cy="4351338"/>
          </a:xfrm>
        </p:spPr>
        <p:txBody>
          <a:bodyPr anchor="ctr">
            <a:normAutofit/>
          </a:bodyPr>
          <a:lstStyle/>
          <a:p>
            <a:r>
              <a:rPr lang="en-US" sz="2000" dirty="0">
                <a:solidFill>
                  <a:srgbClr val="000000"/>
                </a:solidFill>
              </a:rPr>
              <a:t>Distance [Lipman et al. 2010; Crane et al. 2013]</a:t>
            </a:r>
          </a:p>
          <a:p>
            <a:r>
              <a:rPr lang="en-US" sz="2000" b="1" dirty="0">
                <a:solidFill>
                  <a:srgbClr val="000000"/>
                </a:solidFill>
              </a:rPr>
              <a:t>Segmentation</a:t>
            </a:r>
            <a:r>
              <a:rPr lang="en-US" sz="2000" dirty="0">
                <a:solidFill>
                  <a:srgbClr val="000000"/>
                </a:solidFill>
              </a:rPr>
              <a:t> [Reuter et al. 2009]</a:t>
            </a:r>
          </a:p>
          <a:p>
            <a:r>
              <a:rPr lang="en-US" sz="2000" dirty="0">
                <a:solidFill>
                  <a:schemeClr val="bg1"/>
                </a:solidFill>
              </a:rPr>
              <a:t>Shape description [Sun et al. 2009]</a:t>
            </a:r>
          </a:p>
          <a:p>
            <a:r>
              <a:rPr lang="en-US" sz="2000" dirty="0">
                <a:solidFill>
                  <a:schemeClr val="bg1"/>
                </a:solidFill>
              </a:rPr>
              <a:t>Shape retrieval [Bronstein et al. 2011]</a:t>
            </a:r>
          </a:p>
          <a:p>
            <a:r>
              <a:rPr lang="en-US" sz="2000" dirty="0">
                <a:solidFill>
                  <a:schemeClr val="bg1"/>
                </a:solidFill>
              </a:rPr>
              <a:t>Correspondence [</a:t>
            </a:r>
            <a:r>
              <a:rPr lang="en-US" sz="2000" dirty="0" err="1">
                <a:solidFill>
                  <a:schemeClr val="bg1"/>
                </a:solidFill>
              </a:rPr>
              <a:t>Ovsjanikov</a:t>
            </a:r>
            <a:r>
              <a:rPr lang="en-US" sz="2000" dirty="0">
                <a:solidFill>
                  <a:schemeClr val="bg1"/>
                </a:solidFill>
              </a:rPr>
              <a:t> et al. 2012]</a:t>
            </a:r>
          </a:p>
          <a:p>
            <a:r>
              <a:rPr lang="en-US" sz="2000" dirty="0">
                <a:solidFill>
                  <a:schemeClr val="bg1"/>
                </a:solidFill>
              </a:rPr>
              <a:t>Shape exploration [Rustamov et al. 2013]</a:t>
            </a:r>
          </a:p>
          <a:p>
            <a:r>
              <a:rPr lang="en-US" sz="2000" dirty="0">
                <a:solidFill>
                  <a:schemeClr val="bg1"/>
                </a:solidFill>
              </a:rPr>
              <a:t>Vector field processing [Azencot et al. 2013]</a:t>
            </a:r>
          </a:p>
          <a:p>
            <a:r>
              <a:rPr lang="en-US" sz="2000" dirty="0">
                <a:solidFill>
                  <a:schemeClr val="bg1"/>
                </a:solidFill>
              </a:rPr>
              <a:t>Simulation [Azencot et al. 2014]</a:t>
            </a:r>
          </a:p>
          <a:p>
            <a:r>
              <a:rPr lang="en-US" sz="2000" dirty="0">
                <a:solidFill>
                  <a:schemeClr val="bg1"/>
                </a:solidFill>
              </a:rPr>
              <a:t>Deformation [</a:t>
            </a:r>
            <a:r>
              <a:rPr lang="en-US" sz="2000" dirty="0" err="1">
                <a:solidFill>
                  <a:schemeClr val="bg1"/>
                </a:solidFill>
              </a:rPr>
              <a:t>Boscaini</a:t>
            </a:r>
            <a:r>
              <a:rPr lang="en-US" sz="2000" dirty="0">
                <a:solidFill>
                  <a:schemeClr val="bg1"/>
                </a:solidFill>
              </a:rPr>
              <a:t> et al. 2015]</a:t>
            </a:r>
          </a:p>
        </p:txBody>
      </p:sp>
      <p:pic>
        <p:nvPicPr>
          <p:cNvPr id="7" name="Picture 6">
            <a:extLst>
              <a:ext uri="{FF2B5EF4-FFF2-40B4-BE49-F238E27FC236}">
                <a16:creationId xmlns:a16="http://schemas.microsoft.com/office/drawing/2014/main" id="{35C2C5AB-BEFA-4C04-9C2C-AD47147D12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83319"/>
            <a:ext cx="6074681" cy="6074681"/>
          </a:xfrm>
          <a:prstGeom prst="rect">
            <a:avLst/>
          </a:prstGeom>
        </p:spPr>
      </p:pic>
    </p:spTree>
    <p:extLst>
      <p:ext uri="{BB962C8B-B14F-4D97-AF65-F5344CB8AC3E}">
        <p14:creationId xmlns:p14="http://schemas.microsoft.com/office/powerpoint/2010/main" val="409081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D052-1A6D-48F4-96E5-D7903A3038C0}"/>
              </a:ext>
            </a:extLst>
          </p:cNvPr>
          <p:cNvSpPr>
            <a:spLocks noGrp="1"/>
          </p:cNvSpPr>
          <p:nvPr>
            <p:ph type="title"/>
          </p:nvPr>
        </p:nvSpPr>
        <p:spPr/>
        <p:txBody>
          <a:bodyPr>
            <a:normAutofit/>
          </a:bodyPr>
          <a:lstStyle/>
          <a:p>
            <a:r>
              <a:rPr lang="en-US" dirty="0"/>
              <a:t>Review: (Intrinsic) Shape Analysis</a:t>
            </a:r>
          </a:p>
        </p:txBody>
      </p:sp>
      <p:sp>
        <p:nvSpPr>
          <p:cNvPr id="5" name="Content Placeholder 2">
            <a:extLst>
              <a:ext uri="{FF2B5EF4-FFF2-40B4-BE49-F238E27FC236}">
                <a16:creationId xmlns:a16="http://schemas.microsoft.com/office/drawing/2014/main" id="{68153EC9-463F-409F-9DBF-453DF04B73B5}"/>
              </a:ext>
            </a:extLst>
          </p:cNvPr>
          <p:cNvSpPr>
            <a:spLocks noGrp="1"/>
          </p:cNvSpPr>
          <p:nvPr>
            <p:ph idx="1"/>
          </p:nvPr>
        </p:nvSpPr>
        <p:spPr>
          <a:xfrm>
            <a:off x="6156960" y="1825625"/>
            <a:ext cx="5364480" cy="4351338"/>
          </a:xfrm>
        </p:spPr>
        <p:txBody>
          <a:bodyPr anchor="ctr">
            <a:normAutofit/>
          </a:bodyPr>
          <a:lstStyle/>
          <a:p>
            <a:r>
              <a:rPr lang="en-US" sz="2000" dirty="0">
                <a:solidFill>
                  <a:srgbClr val="000000"/>
                </a:solidFill>
              </a:rPr>
              <a:t>Distance [Lipman et al. 2010; Crane et al. 2013]</a:t>
            </a:r>
          </a:p>
          <a:p>
            <a:r>
              <a:rPr lang="en-US" sz="2000" dirty="0">
                <a:solidFill>
                  <a:srgbClr val="000000"/>
                </a:solidFill>
              </a:rPr>
              <a:t>Segmentation [Reuter et al. 2009]</a:t>
            </a:r>
          </a:p>
          <a:p>
            <a:r>
              <a:rPr lang="en-US" sz="2000" b="1" dirty="0">
                <a:solidFill>
                  <a:srgbClr val="000000"/>
                </a:solidFill>
              </a:rPr>
              <a:t>Shape description </a:t>
            </a:r>
            <a:r>
              <a:rPr lang="en-US" sz="2000" dirty="0">
                <a:solidFill>
                  <a:srgbClr val="000000"/>
                </a:solidFill>
              </a:rPr>
              <a:t>[Sun et al. 2009]</a:t>
            </a:r>
          </a:p>
          <a:p>
            <a:r>
              <a:rPr lang="en-US" sz="2000" dirty="0">
                <a:solidFill>
                  <a:schemeClr val="bg1"/>
                </a:solidFill>
              </a:rPr>
              <a:t>Shape retrieval [Bronstein et al. 2011]</a:t>
            </a:r>
          </a:p>
          <a:p>
            <a:r>
              <a:rPr lang="en-US" sz="2000" dirty="0">
                <a:solidFill>
                  <a:schemeClr val="bg1"/>
                </a:solidFill>
              </a:rPr>
              <a:t>Correspondence [</a:t>
            </a:r>
            <a:r>
              <a:rPr lang="en-US" sz="2000" dirty="0" err="1">
                <a:solidFill>
                  <a:schemeClr val="bg1"/>
                </a:solidFill>
              </a:rPr>
              <a:t>Ovsjanikov</a:t>
            </a:r>
            <a:r>
              <a:rPr lang="en-US" sz="2000" dirty="0">
                <a:solidFill>
                  <a:schemeClr val="bg1"/>
                </a:solidFill>
              </a:rPr>
              <a:t> et al. 2012]</a:t>
            </a:r>
          </a:p>
          <a:p>
            <a:r>
              <a:rPr lang="en-US" sz="2000" dirty="0">
                <a:solidFill>
                  <a:schemeClr val="bg1"/>
                </a:solidFill>
              </a:rPr>
              <a:t>Shape exploration [Rustamov et al. 2013]</a:t>
            </a:r>
          </a:p>
          <a:p>
            <a:r>
              <a:rPr lang="en-US" sz="2000" dirty="0">
                <a:solidFill>
                  <a:schemeClr val="bg1"/>
                </a:solidFill>
              </a:rPr>
              <a:t>Vector field processing [Azencot et al. 2013]</a:t>
            </a:r>
          </a:p>
          <a:p>
            <a:r>
              <a:rPr lang="en-US" sz="2000" dirty="0">
                <a:solidFill>
                  <a:schemeClr val="bg1"/>
                </a:solidFill>
              </a:rPr>
              <a:t>Simulation [Azencot et al. 2014]</a:t>
            </a:r>
          </a:p>
          <a:p>
            <a:r>
              <a:rPr lang="en-US" sz="2000" dirty="0">
                <a:solidFill>
                  <a:schemeClr val="bg1"/>
                </a:solidFill>
              </a:rPr>
              <a:t>Deformation [</a:t>
            </a:r>
            <a:r>
              <a:rPr lang="en-US" sz="2000" dirty="0" err="1">
                <a:solidFill>
                  <a:schemeClr val="bg1"/>
                </a:solidFill>
              </a:rPr>
              <a:t>Boscaini</a:t>
            </a:r>
            <a:r>
              <a:rPr lang="en-US" sz="2000" dirty="0">
                <a:solidFill>
                  <a:schemeClr val="bg1"/>
                </a:solidFill>
              </a:rPr>
              <a:t> et al. 2015]</a:t>
            </a:r>
          </a:p>
        </p:txBody>
      </p:sp>
      <p:pic>
        <p:nvPicPr>
          <p:cNvPr id="7" name="Picture 6">
            <a:extLst>
              <a:ext uri="{FF2B5EF4-FFF2-40B4-BE49-F238E27FC236}">
                <a16:creationId xmlns:a16="http://schemas.microsoft.com/office/drawing/2014/main" id="{CE35C72C-9077-41BA-A5A7-9B37060DDE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83321"/>
            <a:ext cx="6074679" cy="6074679"/>
          </a:xfrm>
          <a:prstGeom prst="rect">
            <a:avLst/>
          </a:prstGeom>
        </p:spPr>
      </p:pic>
    </p:spTree>
    <p:extLst>
      <p:ext uri="{BB962C8B-B14F-4D97-AF65-F5344CB8AC3E}">
        <p14:creationId xmlns:p14="http://schemas.microsoft.com/office/powerpoint/2010/main" val="291775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D052-1A6D-48F4-96E5-D7903A3038C0}"/>
              </a:ext>
            </a:extLst>
          </p:cNvPr>
          <p:cNvSpPr>
            <a:spLocks noGrp="1"/>
          </p:cNvSpPr>
          <p:nvPr>
            <p:ph type="title"/>
          </p:nvPr>
        </p:nvSpPr>
        <p:spPr/>
        <p:txBody>
          <a:bodyPr>
            <a:normAutofit/>
          </a:bodyPr>
          <a:lstStyle/>
          <a:p>
            <a:r>
              <a:rPr lang="en-US" dirty="0"/>
              <a:t>Review: (Intrinsic) Shape Analysis</a:t>
            </a:r>
          </a:p>
        </p:txBody>
      </p:sp>
      <p:sp>
        <p:nvSpPr>
          <p:cNvPr id="5" name="Content Placeholder 2">
            <a:extLst>
              <a:ext uri="{FF2B5EF4-FFF2-40B4-BE49-F238E27FC236}">
                <a16:creationId xmlns:a16="http://schemas.microsoft.com/office/drawing/2014/main" id="{68153EC9-463F-409F-9DBF-453DF04B73B5}"/>
              </a:ext>
            </a:extLst>
          </p:cNvPr>
          <p:cNvSpPr>
            <a:spLocks noGrp="1"/>
          </p:cNvSpPr>
          <p:nvPr>
            <p:ph idx="1"/>
          </p:nvPr>
        </p:nvSpPr>
        <p:spPr>
          <a:xfrm>
            <a:off x="6156960" y="1825625"/>
            <a:ext cx="5364480" cy="4351338"/>
          </a:xfrm>
        </p:spPr>
        <p:txBody>
          <a:bodyPr anchor="ctr">
            <a:normAutofit/>
          </a:bodyPr>
          <a:lstStyle/>
          <a:p>
            <a:r>
              <a:rPr lang="en-US" sz="2000" dirty="0">
                <a:solidFill>
                  <a:srgbClr val="000000"/>
                </a:solidFill>
              </a:rPr>
              <a:t>Distance [Lipman et al. 2010; Crane et al. 2013]</a:t>
            </a:r>
          </a:p>
          <a:p>
            <a:r>
              <a:rPr lang="en-US" sz="2000" dirty="0">
                <a:solidFill>
                  <a:srgbClr val="000000"/>
                </a:solidFill>
              </a:rPr>
              <a:t>Segmentation [Reuter et al. 2009]</a:t>
            </a:r>
          </a:p>
          <a:p>
            <a:r>
              <a:rPr lang="en-US" sz="2000" dirty="0">
                <a:solidFill>
                  <a:srgbClr val="000000"/>
                </a:solidFill>
              </a:rPr>
              <a:t>Shape description [Sun et al. 2009]</a:t>
            </a:r>
          </a:p>
          <a:p>
            <a:r>
              <a:rPr lang="en-US" sz="2000" dirty="0">
                <a:solidFill>
                  <a:srgbClr val="000000"/>
                </a:solidFill>
              </a:rPr>
              <a:t>Shape retrieval [Bronstein et al. 2011]</a:t>
            </a:r>
          </a:p>
          <a:p>
            <a:r>
              <a:rPr lang="en-US" sz="2000" dirty="0">
                <a:solidFill>
                  <a:srgbClr val="000000"/>
                </a:solidFill>
              </a:rPr>
              <a:t>Correspondence [</a:t>
            </a:r>
            <a:r>
              <a:rPr lang="en-US" sz="2000" dirty="0" err="1">
                <a:solidFill>
                  <a:srgbClr val="000000"/>
                </a:solidFill>
              </a:rPr>
              <a:t>Ovsjanikov</a:t>
            </a:r>
            <a:r>
              <a:rPr lang="en-US" sz="2000" dirty="0">
                <a:solidFill>
                  <a:srgbClr val="000000"/>
                </a:solidFill>
              </a:rPr>
              <a:t> et al. 2012]</a:t>
            </a:r>
          </a:p>
          <a:p>
            <a:r>
              <a:rPr lang="en-US" sz="2000" dirty="0">
                <a:solidFill>
                  <a:srgbClr val="000000"/>
                </a:solidFill>
              </a:rPr>
              <a:t>Shape exploration [Rustamov et al. 2013]</a:t>
            </a:r>
          </a:p>
          <a:p>
            <a:r>
              <a:rPr lang="en-US" sz="2000" dirty="0">
                <a:solidFill>
                  <a:srgbClr val="000000"/>
                </a:solidFill>
              </a:rPr>
              <a:t>Vector field processing [Azencot et al. 2013]</a:t>
            </a:r>
          </a:p>
          <a:p>
            <a:r>
              <a:rPr lang="en-US" sz="2000" dirty="0">
                <a:solidFill>
                  <a:srgbClr val="000000"/>
                </a:solidFill>
              </a:rPr>
              <a:t>Simulation [Azencot et al. 2014]</a:t>
            </a:r>
          </a:p>
          <a:p>
            <a:r>
              <a:rPr lang="en-US" sz="2000" dirty="0">
                <a:solidFill>
                  <a:srgbClr val="000000"/>
                </a:solidFill>
              </a:rPr>
              <a:t>Deformation [</a:t>
            </a:r>
            <a:r>
              <a:rPr lang="en-US" sz="2000" dirty="0" err="1">
                <a:solidFill>
                  <a:srgbClr val="000000"/>
                </a:solidFill>
              </a:rPr>
              <a:t>Boscaini</a:t>
            </a:r>
            <a:r>
              <a:rPr lang="en-US" sz="2000" dirty="0">
                <a:solidFill>
                  <a:srgbClr val="000000"/>
                </a:solidFill>
              </a:rPr>
              <a:t> et al. 2015]</a:t>
            </a:r>
          </a:p>
        </p:txBody>
      </p:sp>
      <p:pic>
        <p:nvPicPr>
          <p:cNvPr id="7" name="Picture 6">
            <a:extLst>
              <a:ext uri="{FF2B5EF4-FFF2-40B4-BE49-F238E27FC236}">
                <a16:creationId xmlns:a16="http://schemas.microsoft.com/office/drawing/2014/main" id="{CE35C72C-9077-41BA-A5A7-9B37060DDE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83321"/>
            <a:ext cx="6074679" cy="6074679"/>
          </a:xfrm>
          <a:prstGeom prst="rect">
            <a:avLst/>
          </a:prstGeom>
        </p:spPr>
      </p:pic>
      <p:sp>
        <p:nvSpPr>
          <p:cNvPr id="6" name="Rectangle 5">
            <a:extLst>
              <a:ext uri="{FF2B5EF4-FFF2-40B4-BE49-F238E27FC236}">
                <a16:creationId xmlns:a16="http://schemas.microsoft.com/office/drawing/2014/main" id="{BB15E61C-90F5-4FD6-B7E0-87280CA16940}"/>
              </a:ext>
            </a:extLst>
          </p:cNvPr>
          <p:cNvSpPr/>
          <p:nvPr/>
        </p:nvSpPr>
        <p:spPr>
          <a:xfrm>
            <a:off x="670560" y="1945364"/>
            <a:ext cx="4966283" cy="39344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800"/>
              </a:spcBef>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Intrinsic_Shape_Analysis</a:t>
            </a:r>
            <a:r>
              <a:rPr lang="en-US" dirty="0">
                <a:latin typeface="Courier New" panose="02070309020205020404" pitchFamily="49" charset="0"/>
                <a:cs typeface="Courier New" panose="02070309020205020404" pitchFamily="49" charset="0"/>
              </a:rPr>
              <a:t>( mesh)</a:t>
            </a:r>
          </a:p>
          <a:p>
            <a:pPr lvl="1">
              <a:spcBef>
                <a:spcPts val="1800"/>
              </a:spcBef>
            </a:pPr>
            <a:r>
              <a:rPr lang="en-US" dirty="0">
                <a:latin typeface="Courier New" panose="02070309020205020404" pitchFamily="49" charset="0"/>
                <a:cs typeface="Courier New" panose="02070309020205020404" pitchFamily="49" charset="0"/>
              </a:rPr>
              <a:t>L = </a:t>
            </a:r>
            <a:r>
              <a:rPr lang="en-US" dirty="0" err="1">
                <a:latin typeface="Courier New" panose="02070309020205020404" pitchFamily="49" charset="0"/>
                <a:cs typeface="Courier New" panose="02070309020205020404" pitchFamily="49" charset="0"/>
              </a:rPr>
              <a:t>Laplacian_Operator</a:t>
            </a:r>
            <a:r>
              <a:rPr lang="en-US" dirty="0">
                <a:latin typeface="Courier New" panose="02070309020205020404" pitchFamily="49" charset="0"/>
                <a:cs typeface="Courier New" panose="02070309020205020404" pitchFamily="49" charset="0"/>
              </a:rPr>
              <a:t>( mesh)</a:t>
            </a:r>
          </a:p>
          <a:p>
            <a:pPr lvl="1">
              <a:spcBef>
                <a:spcPts val="1800"/>
              </a:spcBef>
            </a:pPr>
            <a:r>
              <a:rPr lang="en-US" dirty="0">
                <a:latin typeface="Courier New" panose="02070309020205020404" pitchFamily="49" charset="0"/>
                <a:cs typeface="Courier New" panose="02070309020205020404" pitchFamily="49" charset="0"/>
              </a:rPr>
              <a:t>delete mesh</a:t>
            </a:r>
          </a:p>
          <a:p>
            <a:pPr lvl="1">
              <a:spcBef>
                <a:spcPts val="1800"/>
              </a:spcBef>
            </a:pPr>
            <a:r>
              <a:rPr lang="en-US" dirty="0">
                <a:latin typeface="Courier New" panose="02070309020205020404" pitchFamily="49" charset="0"/>
                <a:cs typeface="Courier New" panose="02070309020205020404" pitchFamily="49" charset="0"/>
              </a:rPr>
              <a:t>results = compute( L)</a:t>
            </a:r>
          </a:p>
          <a:p>
            <a:pPr>
              <a:spcBef>
                <a:spcPts val="1800"/>
              </a:spcBef>
            </a:pPr>
            <a:r>
              <a:rPr lang="en-US" dirty="0">
                <a:latin typeface="Courier New" panose="02070309020205020404" pitchFamily="49" charset="0"/>
                <a:cs typeface="Courier New" panose="02070309020205020404" pitchFamily="49" charset="0"/>
              </a:rPr>
              <a:t>    ……</a:t>
            </a:r>
          </a:p>
          <a:p>
            <a:pPr>
              <a:spcBef>
                <a:spcPts val="1800"/>
              </a:spcBef>
            </a:pPr>
            <a:r>
              <a:rPr lang="en-US" dirty="0">
                <a:latin typeface="Courier New" panose="02070309020205020404" pitchFamily="49" charset="0"/>
                <a:cs typeface="Courier New" panose="02070309020205020404" pitchFamily="49" charset="0"/>
              </a:rPr>
              <a:t>    ……</a:t>
            </a:r>
          </a:p>
          <a:p>
            <a:pPr>
              <a:spcBef>
                <a:spcPts val="1800"/>
              </a:spcBef>
            </a:pPr>
            <a:r>
              <a:rPr lang="en-US" dirty="0">
                <a:latin typeface="Courier New" panose="02070309020205020404" pitchFamily="49" charset="0"/>
                <a:cs typeface="Courier New" panose="02070309020205020404" pitchFamily="49" charset="0"/>
              </a:rPr>
              <a:t>return results</a:t>
            </a:r>
          </a:p>
        </p:txBody>
      </p:sp>
      <p:sp>
        <p:nvSpPr>
          <p:cNvPr id="8" name="Oval 7">
            <a:extLst>
              <a:ext uri="{FF2B5EF4-FFF2-40B4-BE49-F238E27FC236}">
                <a16:creationId xmlns:a16="http://schemas.microsoft.com/office/drawing/2014/main" id="{FA3E6BA3-F9A4-4153-ABD2-6DD6D5AE931A}"/>
              </a:ext>
            </a:extLst>
          </p:cNvPr>
          <p:cNvSpPr/>
          <p:nvPr/>
        </p:nvSpPr>
        <p:spPr>
          <a:xfrm>
            <a:off x="1012693" y="2587406"/>
            <a:ext cx="4624150" cy="641140"/>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671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2B2E-118B-4FC5-84A8-422FD1A08204}"/>
              </a:ext>
            </a:extLst>
          </p:cNvPr>
          <p:cNvSpPr>
            <a:spLocks noGrp="1"/>
          </p:cNvSpPr>
          <p:nvPr>
            <p:ph type="title"/>
          </p:nvPr>
        </p:nvSpPr>
        <p:spPr/>
        <p:txBody>
          <a:bodyPr/>
          <a:lstStyle/>
          <a:p>
            <a:r>
              <a:rPr lang="en-US" dirty="0"/>
              <a:t>Laplacian Operator/Matrix Capturing Intrinsic Geometry</a:t>
            </a:r>
          </a:p>
        </p:txBody>
      </p:sp>
      <p:sp>
        <p:nvSpPr>
          <p:cNvPr id="4" name="Rectangle 3">
            <a:extLst>
              <a:ext uri="{FF2B5EF4-FFF2-40B4-BE49-F238E27FC236}">
                <a16:creationId xmlns:a16="http://schemas.microsoft.com/office/drawing/2014/main" id="{7BCC76C6-BBCF-4F6F-8691-AE5AF553D5F5}"/>
              </a:ext>
            </a:extLst>
          </p:cNvPr>
          <p:cNvSpPr/>
          <p:nvPr/>
        </p:nvSpPr>
        <p:spPr>
          <a:xfrm>
            <a:off x="0" y="726743"/>
            <a:ext cx="3951027" cy="61312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B403F083-C37E-4F74-ADE6-87C462C25FFC}"/>
                  </a:ext>
                </a:extLst>
              </p:cNvPr>
              <p:cNvSpPr txBox="1">
                <a:spLocks/>
              </p:cNvSpPr>
              <p:nvPr/>
            </p:nvSpPr>
            <p:spPr>
              <a:xfrm>
                <a:off x="293556" y="898647"/>
                <a:ext cx="3363913" cy="1598612"/>
              </a:xfrm>
              <a:prstGeom prst="rect">
                <a:avLst/>
              </a:prstGeom>
              <a:noFill/>
              <a:ln w="19050">
                <a:solidFill>
                  <a:schemeClr val="bg1"/>
                </a:solidFill>
              </a:ln>
            </p:spPr>
            <p:txBody>
              <a:bodyPr vert="horz" wrap="square" lIns="91440" tIns="45720" rIns="91440" bIns="45720" rtlCol="0" anchor="ctr">
                <a:normAutofit fontScale="90000"/>
              </a:bodyPr>
              <a:lstStyle>
                <a:lvl1pPr algn="l" defTabSz="914400" rtl="0" eaLnBrk="1" latinLnBrk="0" hangingPunct="1">
                  <a:lnSpc>
                    <a:spcPct val="90000"/>
                  </a:lnSpc>
                  <a:spcBef>
                    <a:spcPct val="0"/>
                  </a:spcBef>
                  <a:buNone/>
                  <a:defRPr sz="2500" kern="1200">
                    <a:solidFill>
                      <a:schemeClr val="bg1"/>
                    </a:solidFill>
                    <a:latin typeface="+mn-lt"/>
                    <a:ea typeface="+mj-ea"/>
                    <a:cs typeface="+mj-cs"/>
                  </a:defRPr>
                </a:lvl1pPr>
              </a:lstStyle>
              <a:p>
                <a:pPr algn="ctr"/>
                <a14:m>
                  <m:oMathPara xmlns:m="http://schemas.openxmlformats.org/officeDocument/2006/math">
                    <m:oMathParaPr>
                      <m:jc m:val="centerGroup"/>
                    </m:oMathParaPr>
                    <m:oMath xmlns:m="http://schemas.openxmlformats.org/officeDocument/2006/math">
                      <m:r>
                        <m:rPr>
                          <m:sty m:val="p"/>
                        </m:rPr>
                        <a:rPr lang="en-US" sz="6600" smtClean="0">
                          <a:latin typeface="Cambria Math" panose="02040503050406030204" pitchFamily="18" charset="0"/>
                        </a:rPr>
                        <m:t>L</m:t>
                      </m:r>
                      <m:r>
                        <a:rPr lang="en-US" sz="6600" smtClean="0">
                          <a:latin typeface="Cambria Math" panose="02040503050406030204" pitchFamily="18" charset="0"/>
                        </a:rPr>
                        <m:t>∈</m:t>
                      </m:r>
                      <m:sSup>
                        <m:sSupPr>
                          <m:ctrlPr>
                            <a:rPr lang="en-US" sz="6600" i="1" smtClean="0">
                              <a:latin typeface="Cambria Math" panose="02040503050406030204" pitchFamily="18" charset="0"/>
                            </a:rPr>
                          </m:ctrlPr>
                        </m:sSupPr>
                        <m:e>
                          <m:r>
                            <a:rPr lang="en-US" sz="6600">
                              <a:latin typeface="Cambria Math" panose="02040503050406030204" pitchFamily="18" charset="0"/>
                            </a:rPr>
                            <m:t>ℝ</m:t>
                          </m:r>
                        </m:e>
                        <m:sup>
                          <m:r>
                            <m:rPr>
                              <m:sty m:val="p"/>
                            </m:rPr>
                            <a:rPr lang="en-US" sz="6600" smtClean="0">
                              <a:latin typeface="Cambria Math" panose="02040503050406030204" pitchFamily="18" charset="0"/>
                            </a:rPr>
                            <m:t>n</m:t>
                          </m:r>
                          <m:r>
                            <a:rPr lang="en-US" sz="6600" smtClean="0">
                              <a:latin typeface="Cambria Math" panose="02040503050406030204" pitchFamily="18" charset="0"/>
                            </a:rPr>
                            <m:t>×</m:t>
                          </m:r>
                          <m:r>
                            <m:rPr>
                              <m:sty m:val="p"/>
                            </m:rPr>
                            <a:rPr lang="en-US" sz="6600" smtClean="0">
                              <a:latin typeface="Cambria Math" panose="02040503050406030204" pitchFamily="18" charset="0"/>
                            </a:rPr>
                            <m:t>n</m:t>
                          </m:r>
                        </m:sup>
                      </m:sSup>
                    </m:oMath>
                  </m:oMathPara>
                </a14:m>
                <a:endParaRPr lang="en-US" sz="6600" dirty="0">
                  <a:latin typeface="Calibri Light" panose="020F0302020204030204" pitchFamily="34" charset="0"/>
                  <a:cs typeface="Calibri Light" panose="020F0302020204030204" pitchFamily="34" charset="0"/>
                </a:endParaRPr>
              </a:p>
            </p:txBody>
          </p:sp>
        </mc:Choice>
        <mc:Fallback xmlns="">
          <p:sp>
            <p:nvSpPr>
              <p:cNvPr id="5" name="Title 1">
                <a:extLst>
                  <a:ext uri="{FF2B5EF4-FFF2-40B4-BE49-F238E27FC236}">
                    <a16:creationId xmlns:a16="http://schemas.microsoft.com/office/drawing/2014/main" id="{B403F083-C37E-4F74-ADE6-87C462C25FFC}"/>
                  </a:ext>
                </a:extLst>
              </p:cNvPr>
              <p:cNvSpPr txBox="1">
                <a:spLocks noRot="1" noChangeAspect="1" noMove="1" noResize="1" noEditPoints="1" noAdjustHandles="1" noChangeArrowheads="1" noChangeShapeType="1" noTextEdit="1"/>
              </p:cNvSpPr>
              <p:nvPr/>
            </p:nvSpPr>
            <p:spPr>
              <a:xfrm>
                <a:off x="293556" y="898647"/>
                <a:ext cx="3363913" cy="1598612"/>
              </a:xfrm>
              <a:prstGeom prst="rect">
                <a:avLst/>
              </a:prstGeom>
              <a:blipFill>
                <a:blip r:embed="rId3"/>
                <a:stretch>
                  <a:fillRect/>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E334BB5-12C1-4DAE-9A70-5A444C780D40}"/>
                  </a:ext>
                </a:extLst>
              </p:cNvPr>
              <p:cNvSpPr txBox="1">
                <a:spLocks/>
              </p:cNvSpPr>
              <p:nvPr/>
            </p:nvSpPr>
            <p:spPr>
              <a:xfrm>
                <a:off x="174096" y="2669162"/>
                <a:ext cx="3363913" cy="341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Laplacian operator (i.e. matrix) encodes the surface up to isometry. </a:t>
                </a:r>
              </a:p>
              <a:p>
                <a14:m>
                  <m:oMath xmlns:m="http://schemas.openxmlformats.org/officeDocument/2006/math">
                    <m:r>
                      <a:rPr lang="en-US" sz="2000" i="1" dirty="0" smtClean="0">
                        <a:solidFill>
                          <a:schemeClr val="bg1"/>
                        </a:solidFill>
                        <a:latin typeface="Cambria Math" panose="02040503050406030204" pitchFamily="18" charset="0"/>
                      </a:rPr>
                      <m:t>𝑛</m:t>
                    </m:r>
                  </m:oMath>
                </a14:m>
                <a:r>
                  <a:rPr lang="en-US" sz="2000" dirty="0">
                    <a:solidFill>
                      <a:schemeClr val="bg1"/>
                    </a:solidFill>
                  </a:rPr>
                  <a:t>: #vertices. </a:t>
                </a:r>
              </a:p>
            </p:txBody>
          </p:sp>
        </mc:Choice>
        <mc:Fallback xmlns="">
          <p:sp>
            <p:nvSpPr>
              <p:cNvPr id="6" name="Content Placeholder 2">
                <a:extLst>
                  <a:ext uri="{FF2B5EF4-FFF2-40B4-BE49-F238E27FC236}">
                    <a16:creationId xmlns:a16="http://schemas.microsoft.com/office/drawing/2014/main" id="{7E334BB5-12C1-4DAE-9A70-5A444C780D40}"/>
                  </a:ext>
                </a:extLst>
              </p:cNvPr>
              <p:cNvSpPr txBox="1">
                <a:spLocks noRot="1" noChangeAspect="1" noMove="1" noResize="1" noEditPoints="1" noAdjustHandles="1" noChangeArrowheads="1" noChangeShapeType="1" noTextEdit="1"/>
              </p:cNvSpPr>
              <p:nvPr/>
            </p:nvSpPr>
            <p:spPr>
              <a:xfrm>
                <a:off x="174096" y="2669162"/>
                <a:ext cx="3363913" cy="3414713"/>
              </a:xfrm>
              <a:prstGeom prst="rect">
                <a:avLst/>
              </a:prstGeom>
              <a:blipFill>
                <a:blip r:embed="rId4"/>
                <a:stretch>
                  <a:fillRect l="-1633" t="-1964" r="-18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9FED669-7CCC-439B-9976-8C61D02B7241}"/>
              </a:ext>
            </a:extLst>
          </p:cNvPr>
          <p:cNvGrpSpPr/>
          <p:nvPr/>
        </p:nvGrpSpPr>
        <p:grpSpPr>
          <a:xfrm>
            <a:off x="6511966" y="7321731"/>
            <a:ext cx="6921796" cy="669852"/>
            <a:chOff x="4795283" y="5124892"/>
            <a:chExt cx="6921796" cy="669852"/>
          </a:xfrm>
        </p:grpSpPr>
        <p:pic>
          <p:nvPicPr>
            <p:cNvPr id="9" name="Picture 8">
              <a:extLst>
                <a:ext uri="{FF2B5EF4-FFF2-40B4-BE49-F238E27FC236}">
                  <a16:creationId xmlns:a16="http://schemas.microsoft.com/office/drawing/2014/main" id="{1A2A2215-3E93-4562-A11B-E681CDEEEC50}"/>
                </a:ext>
              </a:extLst>
            </p:cNvPr>
            <p:cNvPicPr>
              <a:picLocks noChangeAspect="1"/>
            </p:cNvPicPr>
            <p:nvPr/>
          </p:nvPicPr>
          <p:blipFill rotWithShape="1">
            <a:blip r:embed="rId5"/>
            <a:srcRect l="1297" t="30315" r="90139" b="29902"/>
            <a:stretch/>
          </p:blipFill>
          <p:spPr>
            <a:xfrm>
              <a:off x="4795283" y="5124893"/>
              <a:ext cx="637954" cy="669851"/>
            </a:xfrm>
            <a:prstGeom prst="rect">
              <a:avLst/>
            </a:prstGeom>
          </p:spPr>
        </p:pic>
        <p:pic>
          <p:nvPicPr>
            <p:cNvPr id="10" name="Picture 9">
              <a:extLst>
                <a:ext uri="{FF2B5EF4-FFF2-40B4-BE49-F238E27FC236}">
                  <a16:creationId xmlns:a16="http://schemas.microsoft.com/office/drawing/2014/main" id="{AB850584-9321-4BD5-A687-97B9FE723A70}"/>
                </a:ext>
              </a:extLst>
            </p:cNvPr>
            <p:cNvPicPr>
              <a:picLocks noChangeAspect="1"/>
            </p:cNvPicPr>
            <p:nvPr/>
          </p:nvPicPr>
          <p:blipFill rotWithShape="1">
            <a:blip r:embed="rId5"/>
            <a:srcRect l="14096" t="1689" r="3438" b="58529"/>
            <a:stretch/>
          </p:blipFill>
          <p:spPr>
            <a:xfrm>
              <a:off x="5574224" y="5124892"/>
              <a:ext cx="6142855" cy="669851"/>
            </a:xfrm>
            <a:prstGeom prst="rect">
              <a:avLst/>
            </a:prstGeom>
          </p:spPr>
        </p:pic>
      </p:grpSp>
      <p:pic>
        <p:nvPicPr>
          <p:cNvPr id="11" name="Picture 10">
            <a:extLst>
              <a:ext uri="{FF2B5EF4-FFF2-40B4-BE49-F238E27FC236}">
                <a16:creationId xmlns:a16="http://schemas.microsoft.com/office/drawing/2014/main" id="{CC7FB0BE-0DAD-4312-ACC5-7321B38D4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1446" y="1122085"/>
            <a:ext cx="4230505" cy="2595992"/>
          </a:xfrm>
          <a:prstGeom prst="rect">
            <a:avLst/>
          </a:prstGeom>
        </p:spPr>
      </p:pic>
      <p:sp>
        <p:nvSpPr>
          <p:cNvPr id="13" name="Rectangle 12">
            <a:extLst>
              <a:ext uri="{FF2B5EF4-FFF2-40B4-BE49-F238E27FC236}">
                <a16:creationId xmlns:a16="http://schemas.microsoft.com/office/drawing/2014/main" id="{F68858FB-5E83-4BD6-AD89-A8E0F5DEAA45}"/>
              </a:ext>
            </a:extLst>
          </p:cNvPr>
          <p:cNvSpPr/>
          <p:nvPr/>
        </p:nvSpPr>
        <p:spPr>
          <a:xfrm>
            <a:off x="6221661" y="7137065"/>
            <a:ext cx="3423694" cy="369332"/>
          </a:xfrm>
          <a:prstGeom prst="rect">
            <a:avLst/>
          </a:prstGeom>
        </p:spPr>
        <p:txBody>
          <a:bodyPr wrap="none">
            <a:spAutoFit/>
          </a:bodyPr>
          <a:lstStyle/>
          <a:p>
            <a:r>
              <a:rPr lang="en-US" dirty="0">
                <a:solidFill>
                  <a:schemeClr val="bg1"/>
                </a:solidFill>
              </a:rPr>
              <a:t>n is the number of mesh vertices.  </a:t>
            </a:r>
          </a:p>
        </p:txBody>
      </p:sp>
      <p:pic>
        <p:nvPicPr>
          <p:cNvPr id="3" name="Picture 2">
            <a:extLst>
              <a:ext uri="{FF2B5EF4-FFF2-40B4-BE49-F238E27FC236}">
                <a16:creationId xmlns:a16="http://schemas.microsoft.com/office/drawing/2014/main" id="{F13F3746-B0CA-4BA5-9771-743BE49BA483}"/>
              </a:ext>
            </a:extLst>
          </p:cNvPr>
          <p:cNvPicPr>
            <a:picLocks noChangeAspect="1"/>
          </p:cNvPicPr>
          <p:nvPr/>
        </p:nvPicPr>
        <p:blipFill>
          <a:blip r:embed="rId7"/>
          <a:stretch>
            <a:fillRect/>
          </a:stretch>
        </p:blipFill>
        <p:spPr>
          <a:xfrm>
            <a:off x="7122182" y="4308813"/>
            <a:ext cx="5046345" cy="1423035"/>
          </a:xfrm>
          <a:prstGeom prst="rect">
            <a:avLst/>
          </a:prstGeom>
        </p:spPr>
      </p:pic>
      <p:pic>
        <p:nvPicPr>
          <p:cNvPr id="12" name="Picture 11">
            <a:extLst>
              <a:ext uri="{FF2B5EF4-FFF2-40B4-BE49-F238E27FC236}">
                <a16:creationId xmlns:a16="http://schemas.microsoft.com/office/drawing/2014/main" id="{FFB11CA2-43BF-4F7B-8B98-31B63692620F}"/>
              </a:ext>
            </a:extLst>
          </p:cNvPr>
          <p:cNvPicPr>
            <a:picLocks noChangeAspect="1"/>
          </p:cNvPicPr>
          <p:nvPr/>
        </p:nvPicPr>
        <p:blipFill>
          <a:blip r:embed="rId8"/>
          <a:stretch>
            <a:fillRect/>
          </a:stretch>
        </p:blipFill>
        <p:spPr>
          <a:xfrm>
            <a:off x="4086521" y="3718076"/>
            <a:ext cx="2736309" cy="2712669"/>
          </a:xfrm>
          <a:prstGeom prst="rect">
            <a:avLst/>
          </a:prstGeom>
        </p:spPr>
      </p:pic>
      <p:sp>
        <p:nvSpPr>
          <p:cNvPr id="14" name="Oval 13">
            <a:extLst>
              <a:ext uri="{FF2B5EF4-FFF2-40B4-BE49-F238E27FC236}">
                <a16:creationId xmlns:a16="http://schemas.microsoft.com/office/drawing/2014/main" id="{8F064017-1FA4-4CCB-869C-EE7DE17D11B9}"/>
              </a:ext>
            </a:extLst>
          </p:cNvPr>
          <p:cNvSpPr/>
          <p:nvPr/>
        </p:nvSpPr>
        <p:spPr>
          <a:xfrm rot="21346175">
            <a:off x="6918624" y="3714145"/>
            <a:ext cx="5380864" cy="2715496"/>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EA5E997-43EF-4B96-9F77-C6FCF96F8A27}"/>
              </a:ext>
            </a:extLst>
          </p:cNvPr>
          <p:cNvPicPr>
            <a:picLocks noChangeAspect="1"/>
          </p:cNvPicPr>
          <p:nvPr/>
        </p:nvPicPr>
        <p:blipFill>
          <a:blip r:embed="rId9"/>
          <a:stretch>
            <a:fillRect/>
          </a:stretch>
        </p:blipFill>
        <p:spPr>
          <a:xfrm>
            <a:off x="7644318" y="5749571"/>
            <a:ext cx="3486150" cy="342900"/>
          </a:xfrm>
          <a:prstGeom prst="rect">
            <a:avLst/>
          </a:prstGeom>
        </p:spPr>
      </p:pic>
    </p:spTree>
    <p:extLst>
      <p:ext uri="{BB962C8B-B14F-4D97-AF65-F5344CB8AC3E}">
        <p14:creationId xmlns:p14="http://schemas.microsoft.com/office/powerpoint/2010/main" val="29601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08A9-3437-4E29-8E11-172ECCEB1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2751A1-3551-415B-8EF7-79DA42BECC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5C4A43-4A2E-453B-A787-C758A934E929}"/>
              </a:ext>
            </a:extLst>
          </p:cNvPr>
          <p:cNvPicPr>
            <a:picLocks noChangeAspect="1"/>
          </p:cNvPicPr>
          <p:nvPr/>
        </p:nvPicPr>
        <p:blipFill>
          <a:blip r:embed="rId3"/>
          <a:stretch>
            <a:fillRect/>
          </a:stretch>
        </p:blipFill>
        <p:spPr>
          <a:xfrm>
            <a:off x="3091" y="0"/>
            <a:ext cx="12185817" cy="6858000"/>
          </a:xfrm>
          <a:prstGeom prst="rect">
            <a:avLst/>
          </a:prstGeom>
        </p:spPr>
      </p:pic>
      <p:grpSp>
        <p:nvGrpSpPr>
          <p:cNvPr id="10" name="Group 9">
            <a:extLst>
              <a:ext uri="{FF2B5EF4-FFF2-40B4-BE49-F238E27FC236}">
                <a16:creationId xmlns:a16="http://schemas.microsoft.com/office/drawing/2014/main" id="{4D92F948-A5F6-407F-9C8B-98ED30EDAF95}"/>
              </a:ext>
            </a:extLst>
          </p:cNvPr>
          <p:cNvGrpSpPr/>
          <p:nvPr/>
        </p:nvGrpSpPr>
        <p:grpSpPr>
          <a:xfrm>
            <a:off x="813178" y="4451445"/>
            <a:ext cx="7126409" cy="993550"/>
            <a:chOff x="813178" y="4451445"/>
            <a:chExt cx="7126409" cy="993550"/>
          </a:xfrm>
        </p:grpSpPr>
        <p:sp>
          <p:nvSpPr>
            <p:cNvPr id="7" name="Rectangle 6">
              <a:extLst>
                <a:ext uri="{FF2B5EF4-FFF2-40B4-BE49-F238E27FC236}">
                  <a16:creationId xmlns:a16="http://schemas.microsoft.com/office/drawing/2014/main" id="{104C0B45-859A-45F0-8F54-17104B711A48}"/>
                </a:ext>
              </a:extLst>
            </p:cNvPr>
            <p:cNvSpPr/>
            <p:nvPr/>
          </p:nvSpPr>
          <p:spPr>
            <a:xfrm>
              <a:off x="6509387" y="4722004"/>
              <a:ext cx="1430200" cy="452432"/>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600" b="1" i="0" u="none" strike="noStrike" kern="1200" cap="none" spc="0" normalizeH="0" baseline="0" noProof="0" dirty="0">
                  <a:ln>
                    <a:noFill/>
                  </a:ln>
                  <a:solidFill>
                    <a:srgbClr val="4472C4"/>
                  </a:solidFill>
                  <a:effectLst/>
                  <a:uLnTx/>
                  <a:uFillTx/>
                  <a:latin typeface="Calibri Light" panose="020F0302020204030204"/>
                  <a:ea typeface="+mn-ea"/>
                  <a:cs typeface="+mn-cs"/>
                </a:rPr>
                <a:t>Laplacian</a:t>
              </a:r>
            </a:p>
          </p:txBody>
        </p:sp>
        <p:sp>
          <p:nvSpPr>
            <p:cNvPr id="9" name="Oval 8">
              <a:extLst>
                <a:ext uri="{FF2B5EF4-FFF2-40B4-BE49-F238E27FC236}">
                  <a16:creationId xmlns:a16="http://schemas.microsoft.com/office/drawing/2014/main" id="{EBEF97B7-CB3B-4FDF-A91C-799CE75D011C}"/>
                </a:ext>
              </a:extLst>
            </p:cNvPr>
            <p:cNvSpPr/>
            <p:nvPr/>
          </p:nvSpPr>
          <p:spPr>
            <a:xfrm>
              <a:off x="813178" y="4451445"/>
              <a:ext cx="5671187" cy="9935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 name="Picture 12">
            <a:extLst>
              <a:ext uri="{FF2B5EF4-FFF2-40B4-BE49-F238E27FC236}">
                <a16:creationId xmlns:a16="http://schemas.microsoft.com/office/drawing/2014/main" id="{C7CBC510-19DF-43E7-87C3-0D84A4D581AF}"/>
              </a:ext>
            </a:extLst>
          </p:cNvPr>
          <p:cNvPicPr>
            <a:picLocks noChangeAspect="1"/>
          </p:cNvPicPr>
          <p:nvPr/>
        </p:nvPicPr>
        <p:blipFill rotWithShape="1">
          <a:blip r:embed="rId3"/>
          <a:srcRect l="8586" t="36551" r="5120" b="54005"/>
          <a:stretch/>
        </p:blipFill>
        <p:spPr>
          <a:xfrm>
            <a:off x="1066271" y="1873248"/>
            <a:ext cx="10515599" cy="647701"/>
          </a:xfrm>
          <a:prstGeom prst="rect">
            <a:avLst/>
          </a:prstGeom>
        </p:spPr>
      </p:pic>
      <p:sp>
        <p:nvSpPr>
          <p:cNvPr id="6" name="Rectangle 5">
            <a:extLst>
              <a:ext uri="{FF2B5EF4-FFF2-40B4-BE49-F238E27FC236}">
                <a16:creationId xmlns:a16="http://schemas.microsoft.com/office/drawing/2014/main" id="{E3152763-747D-4D5C-9460-C881B0F2CF61}"/>
              </a:ext>
            </a:extLst>
          </p:cNvPr>
          <p:cNvSpPr/>
          <p:nvPr/>
        </p:nvSpPr>
        <p:spPr>
          <a:xfrm>
            <a:off x="694021" y="2568572"/>
            <a:ext cx="11122926" cy="1264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F479AB4D-97DC-4D1A-9EF2-6E8A09C385E3}"/>
              </a:ext>
            </a:extLst>
          </p:cNvPr>
          <p:cNvGrpSpPr/>
          <p:nvPr/>
        </p:nvGrpSpPr>
        <p:grpSpPr>
          <a:xfrm>
            <a:off x="2251881" y="2715904"/>
            <a:ext cx="8868154" cy="935346"/>
            <a:chOff x="2251881" y="2715904"/>
            <a:chExt cx="8868154" cy="935346"/>
          </a:xfrm>
        </p:grpSpPr>
        <p:sp>
          <p:nvSpPr>
            <p:cNvPr id="14" name="Arrow: Down 13">
              <a:extLst>
                <a:ext uri="{FF2B5EF4-FFF2-40B4-BE49-F238E27FC236}">
                  <a16:creationId xmlns:a16="http://schemas.microsoft.com/office/drawing/2014/main" id="{BF7A0444-1F85-4B0F-94FE-864DAD3E9751}"/>
                </a:ext>
              </a:extLst>
            </p:cNvPr>
            <p:cNvSpPr/>
            <p:nvPr/>
          </p:nvSpPr>
          <p:spPr>
            <a:xfrm>
              <a:off x="2251881" y="2715904"/>
              <a:ext cx="900752" cy="935346"/>
            </a:xfrm>
            <a:prstGeom prst="downArrow">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2">
              <a:extLst>
                <a:ext uri="{FF2B5EF4-FFF2-40B4-BE49-F238E27FC236}">
                  <a16:creationId xmlns:a16="http://schemas.microsoft.com/office/drawing/2014/main" id="{90847C05-6554-4F11-99E9-46853797D5D5}"/>
                </a:ext>
              </a:extLst>
            </p:cNvPr>
            <p:cNvSpPr txBox="1">
              <a:spLocks/>
            </p:cNvSpPr>
            <p:nvPr/>
          </p:nvSpPr>
          <p:spPr>
            <a:xfrm>
              <a:off x="3177655" y="2902866"/>
              <a:ext cx="7942380" cy="473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srgbClr val="ED7D31">
                      <a:lumMod val="75000"/>
                    </a:srgbClr>
                  </a:solidFill>
                  <a:effectLst/>
                  <a:uLnTx/>
                  <a:uFillTx/>
                  <a:latin typeface="Calibri Light" panose="020F0302020204030204"/>
                  <a:ea typeface="+mn-ea"/>
                  <a:cs typeface="+mn-cs"/>
                </a:rPr>
                <a:t>Generalization from planar domain to a curved domain  </a:t>
              </a:r>
            </a:p>
          </p:txBody>
        </p:sp>
      </p:grpSp>
      <p:sp>
        <p:nvSpPr>
          <p:cNvPr id="16" name="Rectangle 15">
            <a:extLst>
              <a:ext uri="{FF2B5EF4-FFF2-40B4-BE49-F238E27FC236}">
                <a16:creationId xmlns:a16="http://schemas.microsoft.com/office/drawing/2014/main" id="{11B982CE-4AA0-40D4-9099-D74D5B8BBCC6}"/>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77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2B2E-118B-4FC5-84A8-422FD1A08204}"/>
              </a:ext>
            </a:extLst>
          </p:cNvPr>
          <p:cNvSpPr>
            <a:spLocks noGrp="1"/>
          </p:cNvSpPr>
          <p:nvPr>
            <p:ph type="title"/>
          </p:nvPr>
        </p:nvSpPr>
        <p:spPr/>
        <p:txBody>
          <a:bodyPr/>
          <a:lstStyle/>
          <a:p>
            <a:r>
              <a:rPr lang="en-US" dirty="0"/>
              <a:t>Why the (Laplacian) Operator Approach?</a:t>
            </a:r>
          </a:p>
        </p:txBody>
      </p:sp>
      <p:sp>
        <p:nvSpPr>
          <p:cNvPr id="4" name="Rectangle 3">
            <a:extLst>
              <a:ext uri="{FF2B5EF4-FFF2-40B4-BE49-F238E27FC236}">
                <a16:creationId xmlns:a16="http://schemas.microsoft.com/office/drawing/2014/main" id="{7BCC76C6-BBCF-4F6F-8691-AE5AF553D5F5}"/>
              </a:ext>
            </a:extLst>
          </p:cNvPr>
          <p:cNvSpPr/>
          <p:nvPr/>
        </p:nvSpPr>
        <p:spPr>
          <a:xfrm>
            <a:off x="0" y="726743"/>
            <a:ext cx="3951027" cy="61312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B403F083-C37E-4F74-ADE6-87C462C25FFC}"/>
                  </a:ext>
                </a:extLst>
              </p:cNvPr>
              <p:cNvSpPr txBox="1">
                <a:spLocks/>
              </p:cNvSpPr>
              <p:nvPr/>
            </p:nvSpPr>
            <p:spPr>
              <a:xfrm>
                <a:off x="293556" y="898647"/>
                <a:ext cx="3363913" cy="1598612"/>
              </a:xfrm>
              <a:prstGeom prst="rect">
                <a:avLst/>
              </a:prstGeom>
              <a:noFill/>
              <a:ln w="19050">
                <a:solidFill>
                  <a:schemeClr val="bg1"/>
                </a:solidFill>
              </a:ln>
            </p:spPr>
            <p:txBody>
              <a:bodyPr vert="horz" wrap="square" lIns="91440" tIns="45720" rIns="91440" bIns="45720" rtlCol="0" anchor="ctr">
                <a:normAutofit fontScale="97500"/>
              </a:bodyPr>
              <a:lstStyle>
                <a:lvl1pPr algn="l" defTabSz="914400" rtl="0" eaLnBrk="1" latinLnBrk="0" hangingPunct="1">
                  <a:lnSpc>
                    <a:spcPct val="90000"/>
                  </a:lnSpc>
                  <a:spcBef>
                    <a:spcPct val="0"/>
                  </a:spcBef>
                  <a:buNone/>
                  <a:defRPr sz="2500" kern="1200">
                    <a:solidFill>
                      <a:schemeClr val="bg1"/>
                    </a:solidFill>
                    <a:latin typeface="+mn-lt"/>
                    <a:ea typeface="+mj-ea"/>
                    <a:cs typeface="+mj-cs"/>
                  </a:defRPr>
                </a:lvl1pPr>
              </a:lstStyle>
              <a:p>
                <a:pPr algn="ctr"/>
                <a14:m>
                  <m:oMathPara xmlns:m="http://schemas.openxmlformats.org/officeDocument/2006/math">
                    <m:oMathParaPr>
                      <m:jc m:val="centerGroup"/>
                    </m:oMathParaPr>
                    <m:oMath xmlns:m="http://schemas.openxmlformats.org/officeDocument/2006/math">
                      <m:r>
                        <m:rPr>
                          <m:sty m:val="p"/>
                        </m:rPr>
                        <a:rPr lang="en-US" sz="6000" smtClean="0">
                          <a:latin typeface="Cambria Math" panose="02040503050406030204" pitchFamily="18" charset="0"/>
                        </a:rPr>
                        <m:t>L</m:t>
                      </m:r>
                      <m:r>
                        <a:rPr lang="en-US" sz="6000" smtClean="0">
                          <a:latin typeface="Cambria Math" panose="02040503050406030204" pitchFamily="18" charset="0"/>
                        </a:rPr>
                        <m:t>∈</m:t>
                      </m:r>
                      <m:sSup>
                        <m:sSupPr>
                          <m:ctrlPr>
                            <a:rPr lang="en-US" sz="6000" i="1" smtClean="0">
                              <a:latin typeface="Cambria Math" panose="02040503050406030204" pitchFamily="18" charset="0"/>
                            </a:rPr>
                          </m:ctrlPr>
                        </m:sSupPr>
                        <m:e>
                          <m:r>
                            <a:rPr lang="en-US" sz="6000">
                              <a:latin typeface="Cambria Math" panose="02040503050406030204" pitchFamily="18" charset="0"/>
                            </a:rPr>
                            <m:t>ℝ</m:t>
                          </m:r>
                        </m:e>
                        <m:sup>
                          <m:r>
                            <m:rPr>
                              <m:sty m:val="p"/>
                            </m:rPr>
                            <a:rPr lang="en-US" sz="6000" smtClean="0">
                              <a:latin typeface="Cambria Math" panose="02040503050406030204" pitchFamily="18" charset="0"/>
                            </a:rPr>
                            <m:t>n</m:t>
                          </m:r>
                          <m:r>
                            <a:rPr lang="en-US" sz="6000" smtClean="0">
                              <a:latin typeface="Cambria Math" panose="02040503050406030204" pitchFamily="18" charset="0"/>
                            </a:rPr>
                            <m:t>×</m:t>
                          </m:r>
                          <m:r>
                            <m:rPr>
                              <m:sty m:val="p"/>
                            </m:rPr>
                            <a:rPr lang="en-US" sz="6000" smtClean="0">
                              <a:latin typeface="Cambria Math" panose="02040503050406030204" pitchFamily="18" charset="0"/>
                            </a:rPr>
                            <m:t>n</m:t>
                          </m:r>
                        </m:sup>
                      </m:sSup>
                    </m:oMath>
                  </m:oMathPara>
                </a14:m>
                <a:endParaRPr lang="en-US" sz="6000" dirty="0">
                  <a:latin typeface="Calibri Light" panose="020F0302020204030204" pitchFamily="34" charset="0"/>
                  <a:cs typeface="Calibri Light" panose="020F0302020204030204" pitchFamily="34" charset="0"/>
                </a:endParaRPr>
              </a:p>
            </p:txBody>
          </p:sp>
        </mc:Choice>
        <mc:Fallback xmlns="">
          <p:sp>
            <p:nvSpPr>
              <p:cNvPr id="5" name="Title 1">
                <a:extLst>
                  <a:ext uri="{FF2B5EF4-FFF2-40B4-BE49-F238E27FC236}">
                    <a16:creationId xmlns:a16="http://schemas.microsoft.com/office/drawing/2014/main" id="{B403F083-C37E-4F74-ADE6-87C462C25FFC}"/>
                  </a:ext>
                </a:extLst>
              </p:cNvPr>
              <p:cNvSpPr txBox="1">
                <a:spLocks noRot="1" noChangeAspect="1" noMove="1" noResize="1" noEditPoints="1" noAdjustHandles="1" noChangeArrowheads="1" noChangeShapeType="1" noTextEdit="1"/>
              </p:cNvSpPr>
              <p:nvPr/>
            </p:nvSpPr>
            <p:spPr>
              <a:xfrm>
                <a:off x="293556" y="898647"/>
                <a:ext cx="3363913" cy="1598612"/>
              </a:xfrm>
              <a:prstGeom prst="rect">
                <a:avLst/>
              </a:prstGeom>
              <a:blipFill>
                <a:blip r:embed="rId3"/>
                <a:stretch>
                  <a:fillRect/>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E334BB5-12C1-4DAE-9A70-5A444C780D40}"/>
                  </a:ext>
                </a:extLst>
              </p:cNvPr>
              <p:cNvSpPr txBox="1">
                <a:spLocks/>
              </p:cNvSpPr>
              <p:nvPr/>
            </p:nvSpPr>
            <p:spPr>
              <a:xfrm>
                <a:off x="174096" y="2669162"/>
                <a:ext cx="3363913" cy="341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Laplacian operator (i.e. matrix) encodes the surface up to isometry. </a:t>
                </a:r>
              </a:p>
              <a:p>
                <a14:m>
                  <m:oMath xmlns:m="http://schemas.openxmlformats.org/officeDocument/2006/math">
                    <m:r>
                      <a:rPr lang="en-US" sz="2000" i="1" dirty="0" smtClean="0">
                        <a:solidFill>
                          <a:schemeClr val="bg1"/>
                        </a:solidFill>
                        <a:latin typeface="Cambria Math" panose="02040503050406030204" pitchFamily="18" charset="0"/>
                      </a:rPr>
                      <m:t>𝑛</m:t>
                    </m:r>
                  </m:oMath>
                </a14:m>
                <a:r>
                  <a:rPr lang="en-US" sz="2000" dirty="0">
                    <a:solidFill>
                      <a:schemeClr val="bg1"/>
                    </a:solidFill>
                  </a:rPr>
                  <a:t>: #vertices. </a:t>
                </a:r>
              </a:p>
            </p:txBody>
          </p:sp>
        </mc:Choice>
        <mc:Fallback xmlns="">
          <p:sp>
            <p:nvSpPr>
              <p:cNvPr id="6" name="Content Placeholder 2">
                <a:extLst>
                  <a:ext uri="{FF2B5EF4-FFF2-40B4-BE49-F238E27FC236}">
                    <a16:creationId xmlns:a16="http://schemas.microsoft.com/office/drawing/2014/main" id="{7E334BB5-12C1-4DAE-9A70-5A444C780D40}"/>
                  </a:ext>
                </a:extLst>
              </p:cNvPr>
              <p:cNvSpPr txBox="1">
                <a:spLocks noRot="1" noChangeAspect="1" noMove="1" noResize="1" noEditPoints="1" noAdjustHandles="1" noChangeArrowheads="1" noChangeShapeType="1" noTextEdit="1"/>
              </p:cNvSpPr>
              <p:nvPr/>
            </p:nvSpPr>
            <p:spPr>
              <a:xfrm>
                <a:off x="174096" y="2669162"/>
                <a:ext cx="3363913" cy="3414713"/>
              </a:xfrm>
              <a:prstGeom prst="rect">
                <a:avLst/>
              </a:prstGeom>
              <a:blipFill>
                <a:blip r:embed="rId4"/>
                <a:stretch>
                  <a:fillRect l="-1633" t="-1964" r="-18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9FED669-7CCC-439B-9976-8C61D02B7241}"/>
              </a:ext>
            </a:extLst>
          </p:cNvPr>
          <p:cNvGrpSpPr/>
          <p:nvPr/>
        </p:nvGrpSpPr>
        <p:grpSpPr>
          <a:xfrm>
            <a:off x="6511966" y="7321731"/>
            <a:ext cx="6921796" cy="669852"/>
            <a:chOff x="4795283" y="5124892"/>
            <a:chExt cx="6921796" cy="669852"/>
          </a:xfrm>
        </p:grpSpPr>
        <p:pic>
          <p:nvPicPr>
            <p:cNvPr id="9" name="Picture 8">
              <a:extLst>
                <a:ext uri="{FF2B5EF4-FFF2-40B4-BE49-F238E27FC236}">
                  <a16:creationId xmlns:a16="http://schemas.microsoft.com/office/drawing/2014/main" id="{1A2A2215-3E93-4562-A11B-E681CDEEEC50}"/>
                </a:ext>
              </a:extLst>
            </p:cNvPr>
            <p:cNvPicPr>
              <a:picLocks noChangeAspect="1"/>
            </p:cNvPicPr>
            <p:nvPr/>
          </p:nvPicPr>
          <p:blipFill rotWithShape="1">
            <a:blip r:embed="rId5"/>
            <a:srcRect l="1297" t="30315" r="90139" b="29902"/>
            <a:stretch/>
          </p:blipFill>
          <p:spPr>
            <a:xfrm>
              <a:off x="4795283" y="5124893"/>
              <a:ext cx="637954" cy="669851"/>
            </a:xfrm>
            <a:prstGeom prst="rect">
              <a:avLst/>
            </a:prstGeom>
          </p:spPr>
        </p:pic>
        <p:pic>
          <p:nvPicPr>
            <p:cNvPr id="10" name="Picture 9">
              <a:extLst>
                <a:ext uri="{FF2B5EF4-FFF2-40B4-BE49-F238E27FC236}">
                  <a16:creationId xmlns:a16="http://schemas.microsoft.com/office/drawing/2014/main" id="{AB850584-9321-4BD5-A687-97B9FE723A70}"/>
                </a:ext>
              </a:extLst>
            </p:cNvPr>
            <p:cNvPicPr>
              <a:picLocks noChangeAspect="1"/>
            </p:cNvPicPr>
            <p:nvPr/>
          </p:nvPicPr>
          <p:blipFill rotWithShape="1">
            <a:blip r:embed="rId5"/>
            <a:srcRect l="14096" t="1689" r="3438" b="58529"/>
            <a:stretch/>
          </p:blipFill>
          <p:spPr>
            <a:xfrm>
              <a:off x="5574224" y="5124892"/>
              <a:ext cx="6142855" cy="669851"/>
            </a:xfrm>
            <a:prstGeom prst="rect">
              <a:avLst/>
            </a:prstGeom>
          </p:spPr>
        </p:pic>
      </p:grpSp>
      <p:sp>
        <p:nvSpPr>
          <p:cNvPr id="13" name="Rectangle 12">
            <a:extLst>
              <a:ext uri="{FF2B5EF4-FFF2-40B4-BE49-F238E27FC236}">
                <a16:creationId xmlns:a16="http://schemas.microsoft.com/office/drawing/2014/main" id="{F68858FB-5E83-4BD6-AD89-A8E0F5DEAA45}"/>
              </a:ext>
            </a:extLst>
          </p:cNvPr>
          <p:cNvSpPr/>
          <p:nvPr/>
        </p:nvSpPr>
        <p:spPr>
          <a:xfrm>
            <a:off x="6221661" y="7137065"/>
            <a:ext cx="3423694" cy="369332"/>
          </a:xfrm>
          <a:prstGeom prst="rect">
            <a:avLst/>
          </a:prstGeom>
        </p:spPr>
        <p:txBody>
          <a:bodyPr wrap="none">
            <a:spAutoFit/>
          </a:bodyPr>
          <a:lstStyle/>
          <a:p>
            <a:r>
              <a:rPr lang="en-US" dirty="0">
                <a:solidFill>
                  <a:schemeClr val="bg1"/>
                </a:solidFill>
              </a:rPr>
              <a:t>n is the number of mesh vertices.  </a:t>
            </a:r>
          </a:p>
        </p:txBody>
      </p:sp>
      <p:sp>
        <p:nvSpPr>
          <p:cNvPr id="15" name="Content Placeholder 2">
            <a:extLst>
              <a:ext uri="{FF2B5EF4-FFF2-40B4-BE49-F238E27FC236}">
                <a16:creationId xmlns:a16="http://schemas.microsoft.com/office/drawing/2014/main" id="{DD371592-3132-45A8-9FEC-896D2E86DDFE}"/>
              </a:ext>
            </a:extLst>
          </p:cNvPr>
          <p:cNvSpPr>
            <a:spLocks noGrp="1"/>
          </p:cNvSpPr>
          <p:nvPr>
            <p:ph idx="1"/>
          </p:nvPr>
        </p:nvSpPr>
        <p:spPr>
          <a:xfrm>
            <a:off x="4553323" y="3870421"/>
            <a:ext cx="6760369" cy="2512219"/>
          </a:xfrm>
        </p:spPr>
        <p:txBody>
          <a:bodyPr>
            <a:normAutofit fontScale="92500" lnSpcReduction="10000"/>
          </a:bodyPr>
          <a:lstStyle/>
          <a:p>
            <a:r>
              <a:rPr lang="en-US" dirty="0"/>
              <a:t>Invariance to shape representation</a:t>
            </a:r>
          </a:p>
          <a:p>
            <a:pPr lvl="1"/>
            <a:r>
              <a:rPr lang="en-US" dirty="0"/>
              <a:t>Triangle meshes</a:t>
            </a:r>
          </a:p>
          <a:p>
            <a:pPr lvl="1"/>
            <a:r>
              <a:rPr lang="en-US" dirty="0"/>
              <a:t>Quad meshes</a:t>
            </a:r>
          </a:p>
          <a:p>
            <a:pPr lvl="1"/>
            <a:r>
              <a:rPr lang="en-US" dirty="0"/>
              <a:t>Polygon meshes</a:t>
            </a:r>
          </a:p>
          <a:p>
            <a:pPr lvl="1"/>
            <a:r>
              <a:rPr lang="en-US" dirty="0"/>
              <a:t>Point clouds</a:t>
            </a:r>
          </a:p>
          <a:p>
            <a:pPr lvl="1"/>
            <a:r>
              <a:rPr lang="en-US" dirty="0"/>
              <a:t>Triangle soups</a:t>
            </a:r>
          </a:p>
          <a:p>
            <a:r>
              <a:rPr lang="en-US" dirty="0"/>
              <a:t>As the discretization of a </a:t>
            </a:r>
            <a:r>
              <a:rPr lang="en-US" i="1" dirty="0"/>
              <a:t>continuous</a:t>
            </a:r>
            <a:r>
              <a:rPr lang="en-US" dirty="0"/>
              <a:t> operator</a:t>
            </a:r>
          </a:p>
        </p:txBody>
      </p:sp>
      <p:grpSp>
        <p:nvGrpSpPr>
          <p:cNvPr id="34" name="Group 33">
            <a:extLst>
              <a:ext uri="{FF2B5EF4-FFF2-40B4-BE49-F238E27FC236}">
                <a16:creationId xmlns:a16="http://schemas.microsoft.com/office/drawing/2014/main" id="{60497DA5-8FDD-470C-BB86-14E7D6B6FEF2}"/>
              </a:ext>
            </a:extLst>
          </p:cNvPr>
          <p:cNvGrpSpPr/>
          <p:nvPr/>
        </p:nvGrpSpPr>
        <p:grpSpPr>
          <a:xfrm>
            <a:off x="4338115" y="1352280"/>
            <a:ext cx="7412821" cy="2412411"/>
            <a:chOff x="4338115" y="1352280"/>
            <a:chExt cx="7412821" cy="2412411"/>
          </a:xfrm>
        </p:grpSpPr>
        <p:pic>
          <p:nvPicPr>
            <p:cNvPr id="35" name="Picture 34">
              <a:extLst>
                <a:ext uri="{FF2B5EF4-FFF2-40B4-BE49-F238E27FC236}">
                  <a16:creationId xmlns:a16="http://schemas.microsoft.com/office/drawing/2014/main" id="{7F1C355F-16FB-4989-BCEC-F73354E378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6222" y="1352280"/>
              <a:ext cx="2129790" cy="1861185"/>
            </a:xfrm>
            <a:prstGeom prst="rect">
              <a:avLst/>
            </a:prstGeom>
          </p:spPr>
        </p:pic>
        <p:pic>
          <p:nvPicPr>
            <p:cNvPr id="36" name="Picture 35">
              <a:extLst>
                <a:ext uri="{FF2B5EF4-FFF2-40B4-BE49-F238E27FC236}">
                  <a16:creationId xmlns:a16="http://schemas.microsoft.com/office/drawing/2014/main" id="{8F45C1CA-1327-4E01-B4B3-0E3EC44DF3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9311" y="1352280"/>
              <a:ext cx="2135505" cy="1864995"/>
            </a:xfrm>
            <a:prstGeom prst="rect">
              <a:avLst/>
            </a:prstGeom>
          </p:spPr>
        </p:pic>
        <p:pic>
          <p:nvPicPr>
            <p:cNvPr id="37" name="Picture 36">
              <a:extLst>
                <a:ext uri="{FF2B5EF4-FFF2-40B4-BE49-F238E27FC236}">
                  <a16:creationId xmlns:a16="http://schemas.microsoft.com/office/drawing/2014/main" id="{1E0E5A70-34FB-49F5-9D52-7C6A09DFB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8115" y="1352280"/>
              <a:ext cx="2129790" cy="1861185"/>
            </a:xfrm>
            <a:prstGeom prst="rect">
              <a:avLst/>
            </a:prstGeom>
          </p:spPr>
        </p:pic>
        <p:sp>
          <p:nvSpPr>
            <p:cNvPr id="38" name="Rectangle 37">
              <a:extLst>
                <a:ext uri="{FF2B5EF4-FFF2-40B4-BE49-F238E27FC236}">
                  <a16:creationId xmlns:a16="http://schemas.microsoft.com/office/drawing/2014/main" id="{0A72903D-F8D8-42BF-8A60-E655E4A190B0}"/>
                </a:ext>
              </a:extLst>
            </p:cNvPr>
            <p:cNvSpPr/>
            <p:nvPr/>
          </p:nvSpPr>
          <p:spPr>
            <a:xfrm>
              <a:off x="6946386" y="3272248"/>
              <a:ext cx="1901354" cy="492443"/>
            </a:xfrm>
            <a:prstGeom prst="rect">
              <a:avLst/>
            </a:prstGeom>
          </p:spPr>
          <p:txBody>
            <a:bodyPr wrap="none">
              <a:spAutoFit/>
            </a:bodyPr>
            <a:lstStyle/>
            <a:p>
              <a:r>
                <a:rPr lang="en-US" sz="2600" dirty="0">
                  <a:solidFill>
                    <a:prstClr val="black"/>
                  </a:solidFill>
                  <a:latin typeface="Calibri Light" panose="020F0302020204030204"/>
                </a:rPr>
                <a:t>Coarse mesh</a:t>
              </a:r>
              <a:endParaRPr lang="en-US" dirty="0"/>
            </a:p>
          </p:txBody>
        </p:sp>
        <p:sp>
          <p:nvSpPr>
            <p:cNvPr id="39" name="Rectangle 38">
              <a:extLst>
                <a:ext uri="{FF2B5EF4-FFF2-40B4-BE49-F238E27FC236}">
                  <a16:creationId xmlns:a16="http://schemas.microsoft.com/office/drawing/2014/main" id="{F85D3C3A-0705-4FA5-8BB3-9E08F31613DE}"/>
                </a:ext>
              </a:extLst>
            </p:cNvPr>
            <p:cNvSpPr/>
            <p:nvPr/>
          </p:nvSpPr>
          <p:spPr>
            <a:xfrm>
              <a:off x="9161766" y="3272247"/>
              <a:ext cx="2589170" cy="492443"/>
            </a:xfrm>
            <a:prstGeom prst="rect">
              <a:avLst/>
            </a:prstGeom>
          </p:spPr>
          <p:txBody>
            <a:bodyPr wrap="none">
              <a:spAutoFit/>
            </a:bodyPr>
            <a:lstStyle/>
            <a:p>
              <a:r>
                <a:rPr lang="en-US" sz="2600" dirty="0">
                  <a:solidFill>
                    <a:prstClr val="black"/>
                  </a:solidFill>
                  <a:latin typeface="Calibri Light" panose="020F0302020204030204"/>
                </a:rPr>
                <a:t>Unbalanced mesh</a:t>
              </a:r>
              <a:endParaRPr lang="en-US" dirty="0"/>
            </a:p>
          </p:txBody>
        </p:sp>
        <p:sp>
          <p:nvSpPr>
            <p:cNvPr id="40" name="Rectangle 39">
              <a:extLst>
                <a:ext uri="{FF2B5EF4-FFF2-40B4-BE49-F238E27FC236}">
                  <a16:creationId xmlns:a16="http://schemas.microsoft.com/office/drawing/2014/main" id="{57E26BFA-AF40-4003-928F-E2BF8D645619}"/>
                </a:ext>
              </a:extLst>
            </p:cNvPr>
            <p:cNvSpPr/>
            <p:nvPr/>
          </p:nvSpPr>
          <p:spPr>
            <a:xfrm>
              <a:off x="4450428" y="3272246"/>
              <a:ext cx="2032929" cy="492443"/>
            </a:xfrm>
            <a:prstGeom prst="rect">
              <a:avLst/>
            </a:prstGeom>
          </p:spPr>
          <p:txBody>
            <a:bodyPr wrap="none">
              <a:spAutoFit/>
            </a:bodyPr>
            <a:lstStyle/>
            <a:p>
              <a:r>
                <a:rPr lang="en-US" sz="2600" dirty="0">
                  <a:solidFill>
                    <a:prstClr val="black"/>
                  </a:solidFill>
                  <a:latin typeface="Calibri Light" panose="020F0302020204030204"/>
                </a:rPr>
                <a:t>Original mesh</a:t>
              </a:r>
              <a:endParaRPr lang="en-US" dirty="0"/>
            </a:p>
          </p:txBody>
        </p:sp>
      </p:grpSp>
    </p:spTree>
    <p:extLst>
      <p:ext uri="{BB962C8B-B14F-4D97-AF65-F5344CB8AC3E}">
        <p14:creationId xmlns:p14="http://schemas.microsoft.com/office/powerpoint/2010/main" val="1077061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22E3-EF6D-47EC-8C61-EA6EBBD015C6}"/>
              </a:ext>
            </a:extLst>
          </p:cNvPr>
          <p:cNvSpPr>
            <a:spLocks noGrp="1"/>
          </p:cNvSpPr>
          <p:nvPr>
            <p:ph type="title"/>
          </p:nvPr>
        </p:nvSpPr>
        <p:spPr/>
        <p:txBody>
          <a:bodyPr/>
          <a:lstStyle/>
          <a:p>
            <a:r>
              <a:rPr lang="en-US" dirty="0"/>
              <a:t>Our Goal: An Operator/Matrix Capturing Extrinsic Geometry </a:t>
            </a:r>
          </a:p>
        </p:txBody>
      </p:sp>
      <p:sp>
        <p:nvSpPr>
          <p:cNvPr id="3" name="Content Placeholder 2">
            <a:extLst>
              <a:ext uri="{FF2B5EF4-FFF2-40B4-BE49-F238E27FC236}">
                <a16:creationId xmlns:a16="http://schemas.microsoft.com/office/drawing/2014/main" id="{2AD58049-7D33-469E-B944-426AB3396B82}"/>
              </a:ext>
            </a:extLst>
          </p:cNvPr>
          <p:cNvSpPr>
            <a:spLocks noGrp="1"/>
          </p:cNvSpPr>
          <p:nvPr>
            <p:ph idx="1"/>
          </p:nvPr>
        </p:nvSpPr>
        <p:spPr>
          <a:xfrm>
            <a:off x="4754880" y="1067979"/>
            <a:ext cx="6511834" cy="4351338"/>
          </a:xfrm>
        </p:spPr>
        <p:txBody>
          <a:bodyPr/>
          <a:lstStyle/>
          <a:p>
            <a:pPr marL="0" indent="0">
              <a:buNone/>
            </a:pPr>
            <a:r>
              <a:rPr lang="en-US" dirty="0"/>
              <a:t>An operator-based approach to systematically introduce extrinsic geometry to many tasks</a:t>
            </a:r>
          </a:p>
          <a:p>
            <a:endParaRPr lang="en-US" dirty="0"/>
          </a:p>
        </p:txBody>
      </p:sp>
      <p:sp>
        <p:nvSpPr>
          <p:cNvPr id="4" name="Rectangle 3">
            <a:extLst>
              <a:ext uri="{FF2B5EF4-FFF2-40B4-BE49-F238E27FC236}">
                <a16:creationId xmlns:a16="http://schemas.microsoft.com/office/drawing/2014/main" id="{FC6C37C8-8AED-41AD-8D1B-09DF117ECDE1}"/>
              </a:ext>
            </a:extLst>
          </p:cNvPr>
          <p:cNvSpPr/>
          <p:nvPr/>
        </p:nvSpPr>
        <p:spPr>
          <a:xfrm>
            <a:off x="0" y="726743"/>
            <a:ext cx="3951027" cy="61312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2A6523C1-BDB9-46A6-AB80-CA0E4FA61D5A}"/>
                  </a:ext>
                </a:extLst>
              </p:cNvPr>
              <p:cNvSpPr txBox="1">
                <a:spLocks/>
              </p:cNvSpPr>
              <p:nvPr/>
            </p:nvSpPr>
            <p:spPr>
              <a:xfrm>
                <a:off x="293556" y="898647"/>
                <a:ext cx="3363913" cy="1598612"/>
              </a:xfrm>
              <a:prstGeom prst="rect">
                <a:avLst/>
              </a:prstGeom>
              <a:noFill/>
              <a:ln w="19050">
                <a:solidFill>
                  <a:schemeClr val="bg1"/>
                </a:solidFill>
              </a:ln>
            </p:spPr>
            <p:txBody>
              <a:bodyPr vert="horz" wrap="square" lIns="91440" tIns="45720" rIns="91440" bIns="45720" rtlCol="0" anchor="ctr">
                <a:normAutofit fontScale="97500"/>
              </a:bodyPr>
              <a:lstStyle>
                <a:lvl1pPr algn="l" defTabSz="914400" rtl="0" eaLnBrk="1" latinLnBrk="0" hangingPunct="1">
                  <a:lnSpc>
                    <a:spcPct val="90000"/>
                  </a:lnSpc>
                  <a:spcBef>
                    <a:spcPct val="0"/>
                  </a:spcBef>
                  <a:buNone/>
                  <a:defRPr sz="2500" kern="1200">
                    <a:solidFill>
                      <a:schemeClr val="bg1"/>
                    </a:solidFill>
                    <a:latin typeface="+mn-lt"/>
                    <a:ea typeface="+mj-ea"/>
                    <a:cs typeface="+mj-cs"/>
                  </a:defRPr>
                </a:lvl1pPr>
              </a:lstStyle>
              <a:p>
                <a:pPr algn="ctr"/>
                <a14:m>
                  <m:oMathPara xmlns:m="http://schemas.openxmlformats.org/officeDocument/2006/math">
                    <m:oMathParaPr>
                      <m:jc m:val="centerGroup"/>
                    </m:oMathParaPr>
                    <m:oMath xmlns:m="http://schemas.openxmlformats.org/officeDocument/2006/math">
                      <m:r>
                        <m:rPr>
                          <m:sty m:val="p"/>
                        </m:rPr>
                        <a:rPr lang="en-US" sz="6000">
                          <a:latin typeface="Cambria Math" panose="02040503050406030204" pitchFamily="18" charset="0"/>
                        </a:rPr>
                        <m:t>S</m:t>
                      </m:r>
                      <m:r>
                        <a:rPr lang="en-US" sz="6000">
                          <a:latin typeface="Cambria Math" panose="02040503050406030204" pitchFamily="18" charset="0"/>
                        </a:rPr>
                        <m:t>∈</m:t>
                      </m:r>
                      <m:sSup>
                        <m:sSupPr>
                          <m:ctrlPr>
                            <a:rPr lang="en-US" sz="6000" i="1">
                              <a:latin typeface="Cambria Math" panose="02040503050406030204" pitchFamily="18" charset="0"/>
                            </a:rPr>
                          </m:ctrlPr>
                        </m:sSupPr>
                        <m:e>
                          <m:r>
                            <a:rPr lang="en-US" sz="6000">
                              <a:latin typeface="Cambria Math" panose="02040503050406030204" pitchFamily="18" charset="0"/>
                            </a:rPr>
                            <m:t>ℝ</m:t>
                          </m:r>
                        </m:e>
                        <m:sup>
                          <m:r>
                            <m:rPr>
                              <m:sty m:val="p"/>
                            </m:rPr>
                            <a:rPr lang="en-US" sz="6000">
                              <a:latin typeface="Cambria Math" panose="02040503050406030204" pitchFamily="18" charset="0"/>
                            </a:rPr>
                            <m:t>n</m:t>
                          </m:r>
                          <m:r>
                            <a:rPr lang="en-US" sz="6000">
                              <a:latin typeface="Cambria Math" panose="02040503050406030204" pitchFamily="18" charset="0"/>
                            </a:rPr>
                            <m:t>×</m:t>
                          </m:r>
                          <m:r>
                            <m:rPr>
                              <m:sty m:val="p"/>
                            </m:rPr>
                            <a:rPr lang="en-US" sz="6000">
                              <a:latin typeface="Cambria Math" panose="02040503050406030204" pitchFamily="18" charset="0"/>
                            </a:rPr>
                            <m:t>n</m:t>
                          </m:r>
                        </m:sup>
                      </m:sSup>
                    </m:oMath>
                  </m:oMathPara>
                </a14:m>
                <a:endParaRPr lang="en-US" sz="6000" dirty="0">
                  <a:latin typeface="Calibri Light" panose="020F0302020204030204" pitchFamily="34" charset="0"/>
                  <a:cs typeface="Calibri Light" panose="020F0302020204030204" pitchFamily="34" charset="0"/>
                </a:endParaRPr>
              </a:p>
            </p:txBody>
          </p:sp>
        </mc:Choice>
        <mc:Fallback xmlns="">
          <p:sp>
            <p:nvSpPr>
              <p:cNvPr id="5" name="Title 1">
                <a:extLst>
                  <a:ext uri="{FF2B5EF4-FFF2-40B4-BE49-F238E27FC236}">
                    <a16:creationId xmlns:a16="http://schemas.microsoft.com/office/drawing/2014/main" id="{2A6523C1-BDB9-46A6-AB80-CA0E4FA61D5A}"/>
                  </a:ext>
                </a:extLst>
              </p:cNvPr>
              <p:cNvSpPr txBox="1">
                <a:spLocks noRot="1" noChangeAspect="1" noMove="1" noResize="1" noEditPoints="1" noAdjustHandles="1" noChangeArrowheads="1" noChangeShapeType="1" noTextEdit="1"/>
              </p:cNvSpPr>
              <p:nvPr/>
            </p:nvSpPr>
            <p:spPr>
              <a:xfrm>
                <a:off x="293556" y="898647"/>
                <a:ext cx="3363913" cy="1598612"/>
              </a:xfrm>
              <a:prstGeom prst="rect">
                <a:avLst/>
              </a:prstGeom>
              <a:blipFill>
                <a:blip r:embed="rId3"/>
                <a:stretch>
                  <a:fillRect/>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25AB8ED-D416-4BD2-BF0D-304C881129F5}"/>
                  </a:ext>
                </a:extLst>
              </p:cNvPr>
              <p:cNvSpPr txBox="1">
                <a:spLocks/>
              </p:cNvSpPr>
              <p:nvPr/>
            </p:nvSpPr>
            <p:spPr>
              <a:xfrm>
                <a:off x="174096" y="2669162"/>
                <a:ext cx="3363913" cy="341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We are looking for Some operator (i.e. matrix)</a:t>
                </a:r>
                <a:r>
                  <a:rPr lang="en-US" sz="2000" dirty="0"/>
                  <a:t> </a:t>
                </a:r>
                <a14:m>
                  <m:oMath xmlns:m="http://schemas.openxmlformats.org/officeDocument/2006/math">
                    <m:r>
                      <m:rPr>
                        <m:sty m:val="p"/>
                      </m:rPr>
                      <a:rPr lang="en-US" sz="2000" smtClean="0">
                        <a:solidFill>
                          <a:schemeClr val="bg1"/>
                        </a:solidFill>
                        <a:latin typeface="Cambria Math" panose="02040503050406030204" pitchFamily="18" charset="0"/>
                      </a:rPr>
                      <m:t>S</m:t>
                    </m:r>
                  </m:oMath>
                </a14:m>
                <a:r>
                  <a:rPr lang="en-US" sz="2000" dirty="0">
                    <a:solidFill>
                      <a:schemeClr val="bg1"/>
                    </a:solidFill>
                  </a:rPr>
                  <a:t> encodes extrinsic geometry.</a:t>
                </a:r>
              </a:p>
              <a:p>
                <a14:m>
                  <m:oMath xmlns:m="http://schemas.openxmlformats.org/officeDocument/2006/math">
                    <m:r>
                      <a:rPr lang="en-US" sz="2000" i="1" dirty="0" smtClean="0">
                        <a:solidFill>
                          <a:schemeClr val="bg1"/>
                        </a:solidFill>
                        <a:latin typeface="Cambria Math" panose="02040503050406030204" pitchFamily="18" charset="0"/>
                      </a:rPr>
                      <m:t>𝑛</m:t>
                    </m:r>
                  </m:oMath>
                </a14:m>
                <a:r>
                  <a:rPr lang="en-US" sz="2000" dirty="0">
                    <a:solidFill>
                      <a:schemeClr val="bg1"/>
                    </a:solidFill>
                  </a:rPr>
                  <a:t>: #vertices. </a:t>
                </a:r>
              </a:p>
            </p:txBody>
          </p:sp>
        </mc:Choice>
        <mc:Fallback xmlns="">
          <p:sp>
            <p:nvSpPr>
              <p:cNvPr id="6" name="Content Placeholder 2">
                <a:extLst>
                  <a:ext uri="{FF2B5EF4-FFF2-40B4-BE49-F238E27FC236}">
                    <a16:creationId xmlns:a16="http://schemas.microsoft.com/office/drawing/2014/main" id="{725AB8ED-D416-4BD2-BF0D-304C881129F5}"/>
                  </a:ext>
                </a:extLst>
              </p:cNvPr>
              <p:cNvSpPr txBox="1">
                <a:spLocks noRot="1" noChangeAspect="1" noMove="1" noResize="1" noEditPoints="1" noAdjustHandles="1" noChangeArrowheads="1" noChangeShapeType="1" noTextEdit="1"/>
              </p:cNvSpPr>
              <p:nvPr/>
            </p:nvSpPr>
            <p:spPr>
              <a:xfrm>
                <a:off x="174096" y="2669162"/>
                <a:ext cx="3363913" cy="3414713"/>
              </a:xfrm>
              <a:prstGeom prst="rect">
                <a:avLst/>
              </a:prstGeom>
              <a:blipFill>
                <a:blip r:embed="rId4"/>
                <a:stretch>
                  <a:fillRect l="-1633" t="-196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8C631C7-D97D-4029-8A32-52E24447255F}"/>
              </a:ext>
            </a:extLst>
          </p:cNvPr>
          <p:cNvSpPr/>
          <p:nvPr/>
        </p:nvSpPr>
        <p:spPr>
          <a:xfrm>
            <a:off x="4996432" y="2643145"/>
            <a:ext cx="4966283" cy="39344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800"/>
              </a:spcBef>
            </a:pPr>
            <a:r>
              <a:rPr lang="en-US" dirty="0">
                <a:solidFill>
                  <a:prstClr val="white"/>
                </a:solidFill>
                <a:latin typeface="Courier New" panose="02070309020205020404" pitchFamily="49" charset="0"/>
                <a:cs typeface="Courier New" panose="02070309020205020404" pitchFamily="49" charset="0"/>
              </a:rPr>
              <a:t>def </a:t>
            </a:r>
            <a:r>
              <a:rPr lang="en-US" dirty="0" err="1">
                <a:solidFill>
                  <a:prstClr val="white"/>
                </a:solidFill>
                <a:latin typeface="Courier New" panose="02070309020205020404" pitchFamily="49" charset="0"/>
                <a:cs typeface="Courier New" panose="02070309020205020404" pitchFamily="49" charset="0"/>
              </a:rPr>
              <a:t>Intrinsic_Shape_Analysis</a:t>
            </a:r>
            <a:r>
              <a:rPr lang="en-US" dirty="0">
                <a:solidFill>
                  <a:prstClr val="white"/>
                </a:solidFill>
                <a:latin typeface="Courier New" panose="02070309020205020404" pitchFamily="49" charset="0"/>
                <a:cs typeface="Courier New" panose="02070309020205020404" pitchFamily="49" charset="0"/>
              </a:rPr>
              <a:t>( mesh)</a:t>
            </a:r>
          </a:p>
          <a:p>
            <a:pPr lvl="1">
              <a:spcBef>
                <a:spcPts val="1800"/>
              </a:spcBef>
            </a:pPr>
            <a:r>
              <a:rPr lang="en-US" dirty="0">
                <a:solidFill>
                  <a:prstClr val="white"/>
                </a:solidFill>
                <a:latin typeface="Courier New" panose="02070309020205020404" pitchFamily="49" charset="0"/>
                <a:cs typeface="Courier New" panose="02070309020205020404" pitchFamily="49" charset="0"/>
              </a:rPr>
              <a:t>L = </a:t>
            </a:r>
            <a:r>
              <a:rPr lang="en-US" dirty="0" err="1">
                <a:solidFill>
                  <a:prstClr val="white"/>
                </a:solidFill>
                <a:latin typeface="Courier New" panose="02070309020205020404" pitchFamily="49" charset="0"/>
                <a:cs typeface="Courier New" panose="02070309020205020404" pitchFamily="49" charset="0"/>
              </a:rPr>
              <a:t>Laplacian_Operator</a:t>
            </a:r>
            <a:r>
              <a:rPr lang="en-US" dirty="0">
                <a:solidFill>
                  <a:prstClr val="white"/>
                </a:solidFill>
                <a:latin typeface="Courier New" panose="02070309020205020404" pitchFamily="49" charset="0"/>
                <a:cs typeface="Courier New" panose="02070309020205020404" pitchFamily="49" charset="0"/>
              </a:rPr>
              <a:t>( mesh)</a:t>
            </a:r>
          </a:p>
          <a:p>
            <a:pPr lvl="1">
              <a:spcBef>
                <a:spcPts val="1800"/>
              </a:spcBef>
            </a:pPr>
            <a:r>
              <a:rPr lang="en-US" dirty="0">
                <a:solidFill>
                  <a:prstClr val="white"/>
                </a:solidFill>
                <a:latin typeface="Courier New" panose="02070309020205020404" pitchFamily="49" charset="0"/>
                <a:cs typeface="Courier New" panose="02070309020205020404" pitchFamily="49" charset="0"/>
              </a:rPr>
              <a:t>delete mesh</a:t>
            </a:r>
          </a:p>
          <a:p>
            <a:pPr lvl="1">
              <a:spcBef>
                <a:spcPts val="1800"/>
              </a:spcBef>
            </a:pPr>
            <a:r>
              <a:rPr lang="en-US" dirty="0">
                <a:solidFill>
                  <a:prstClr val="white"/>
                </a:solidFill>
                <a:latin typeface="Courier New" panose="02070309020205020404" pitchFamily="49" charset="0"/>
                <a:cs typeface="Courier New" panose="02070309020205020404" pitchFamily="49" charset="0"/>
              </a:rPr>
              <a:t>results = compute( L)</a:t>
            </a:r>
          </a:p>
          <a:p>
            <a:pPr lvl="0">
              <a:spcBef>
                <a:spcPts val="1800"/>
              </a:spcBef>
            </a:pPr>
            <a:r>
              <a:rPr lang="en-US" dirty="0">
                <a:solidFill>
                  <a:prstClr val="white"/>
                </a:solidFill>
                <a:latin typeface="Courier New" panose="02070309020205020404" pitchFamily="49" charset="0"/>
                <a:cs typeface="Courier New" panose="02070309020205020404" pitchFamily="49" charset="0"/>
              </a:rPr>
              <a:t>    ……</a:t>
            </a:r>
          </a:p>
          <a:p>
            <a:pPr lvl="0">
              <a:spcBef>
                <a:spcPts val="1800"/>
              </a:spcBef>
            </a:pPr>
            <a:r>
              <a:rPr lang="en-US" dirty="0">
                <a:solidFill>
                  <a:prstClr val="white"/>
                </a:solidFill>
                <a:latin typeface="Courier New" panose="02070309020205020404" pitchFamily="49" charset="0"/>
                <a:cs typeface="Courier New" panose="02070309020205020404" pitchFamily="49" charset="0"/>
              </a:rPr>
              <a:t>    ……</a:t>
            </a:r>
          </a:p>
          <a:p>
            <a:pPr lvl="0">
              <a:spcBef>
                <a:spcPts val="1800"/>
              </a:spcBef>
            </a:pPr>
            <a:r>
              <a:rPr lang="en-US" dirty="0">
                <a:solidFill>
                  <a:prstClr val="white"/>
                </a:solidFill>
                <a:latin typeface="Courier New" panose="02070309020205020404" pitchFamily="49" charset="0"/>
                <a:cs typeface="Courier New" panose="02070309020205020404" pitchFamily="49" charset="0"/>
              </a:rPr>
              <a:t>return results</a:t>
            </a:r>
          </a:p>
        </p:txBody>
      </p:sp>
      <p:grpSp>
        <p:nvGrpSpPr>
          <p:cNvPr id="9" name="Group 8">
            <a:extLst>
              <a:ext uri="{FF2B5EF4-FFF2-40B4-BE49-F238E27FC236}">
                <a16:creationId xmlns:a16="http://schemas.microsoft.com/office/drawing/2014/main" id="{FFF41265-DC07-46AF-896A-37397C50771E}"/>
              </a:ext>
            </a:extLst>
          </p:cNvPr>
          <p:cNvGrpSpPr/>
          <p:nvPr/>
        </p:nvGrpSpPr>
        <p:grpSpPr>
          <a:xfrm>
            <a:off x="5600235" y="2654952"/>
            <a:ext cx="1569660" cy="504851"/>
            <a:chOff x="439415" y="491195"/>
            <a:chExt cx="1569660" cy="504851"/>
          </a:xfrm>
        </p:grpSpPr>
        <p:sp>
          <p:nvSpPr>
            <p:cNvPr id="13" name="Rectangle 12">
              <a:extLst>
                <a:ext uri="{FF2B5EF4-FFF2-40B4-BE49-F238E27FC236}">
                  <a16:creationId xmlns:a16="http://schemas.microsoft.com/office/drawing/2014/main" id="{EC65424C-5B7D-4B15-8B6B-9E5E04F95558}"/>
                </a:ext>
              </a:extLst>
            </p:cNvPr>
            <p:cNvSpPr/>
            <p:nvPr/>
          </p:nvSpPr>
          <p:spPr>
            <a:xfrm rot="21270808">
              <a:off x="439415" y="491195"/>
              <a:ext cx="1569660" cy="400110"/>
            </a:xfrm>
            <a:prstGeom prst="rect">
              <a:avLst/>
            </a:prstGeom>
          </p:spPr>
          <p:txBody>
            <a:bodyPr wrap="none">
              <a:spAutoFit/>
            </a:bodyPr>
            <a:lstStyle/>
            <a:p>
              <a:r>
                <a:rPr lang="en-US" sz="2000" b="1" dirty="0">
                  <a:latin typeface="Courier New" panose="02070309020205020404" pitchFamily="49" charset="0"/>
                  <a:cs typeface="Courier New" panose="02070309020205020404" pitchFamily="49" charset="0"/>
                </a:rPr>
                <a:t>Extrinsic</a:t>
              </a:r>
            </a:p>
          </p:txBody>
        </p:sp>
        <p:cxnSp>
          <p:nvCxnSpPr>
            <p:cNvPr id="14" name="Straight Arrow Connector 13">
              <a:extLst>
                <a:ext uri="{FF2B5EF4-FFF2-40B4-BE49-F238E27FC236}">
                  <a16:creationId xmlns:a16="http://schemas.microsoft.com/office/drawing/2014/main" id="{5C8A13C0-16DA-4E0D-A27D-76BB624B8D05}"/>
                </a:ext>
              </a:extLst>
            </p:cNvPr>
            <p:cNvCxnSpPr>
              <a:cxnSpLocks/>
            </p:cNvCxnSpPr>
            <p:nvPr/>
          </p:nvCxnSpPr>
          <p:spPr>
            <a:xfrm flipV="1">
              <a:off x="608463" y="883105"/>
              <a:ext cx="907751" cy="11294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6323E4A-119E-4438-8956-44062C600B65}"/>
              </a:ext>
            </a:extLst>
          </p:cNvPr>
          <p:cNvGrpSpPr/>
          <p:nvPr/>
        </p:nvGrpSpPr>
        <p:grpSpPr>
          <a:xfrm>
            <a:off x="5970978" y="3572867"/>
            <a:ext cx="3991737" cy="459505"/>
            <a:chOff x="1134243" y="1335232"/>
            <a:chExt cx="3991737" cy="459505"/>
          </a:xfrm>
        </p:grpSpPr>
        <p:sp>
          <p:nvSpPr>
            <p:cNvPr id="11" name="TextBox 10">
              <a:extLst>
                <a:ext uri="{FF2B5EF4-FFF2-40B4-BE49-F238E27FC236}">
                  <a16:creationId xmlns:a16="http://schemas.microsoft.com/office/drawing/2014/main" id="{FABA4512-9952-44DC-BA87-F295DFF5D420}"/>
                </a:ext>
              </a:extLst>
            </p:cNvPr>
            <p:cNvSpPr txBox="1"/>
            <p:nvPr/>
          </p:nvSpPr>
          <p:spPr>
            <a:xfrm rot="21434573">
              <a:off x="1134243" y="1394627"/>
              <a:ext cx="399173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Some-Extrinsic-Operator</a:t>
              </a:r>
            </a:p>
          </p:txBody>
        </p:sp>
        <p:cxnSp>
          <p:nvCxnSpPr>
            <p:cNvPr id="12" name="Straight Arrow Connector 11">
              <a:extLst>
                <a:ext uri="{FF2B5EF4-FFF2-40B4-BE49-F238E27FC236}">
                  <a16:creationId xmlns:a16="http://schemas.microsoft.com/office/drawing/2014/main" id="{F8166A1E-C69B-4E7D-A88D-FA3601CEE767}"/>
                </a:ext>
              </a:extLst>
            </p:cNvPr>
            <p:cNvCxnSpPr>
              <a:cxnSpLocks/>
            </p:cNvCxnSpPr>
            <p:nvPr/>
          </p:nvCxnSpPr>
          <p:spPr>
            <a:xfrm flipV="1">
              <a:off x="1259265" y="1335232"/>
              <a:ext cx="1073895" cy="10287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0AE6A094-BBC7-47B8-8CF7-895D2827BFA6}"/>
              </a:ext>
            </a:extLst>
          </p:cNvPr>
          <p:cNvSpPr/>
          <p:nvPr/>
        </p:nvSpPr>
        <p:spPr>
          <a:xfrm>
            <a:off x="12660625" y="5102672"/>
            <a:ext cx="4663920" cy="774571"/>
          </a:xfrm>
          <a:prstGeom prst="rect">
            <a:avLst/>
          </a:prstGeom>
        </p:spPr>
        <p:txBody>
          <a:bodyPr wrap="square">
            <a:spAutoFit/>
          </a:bodyPr>
          <a:lstStyle/>
          <a:p>
            <a:pPr lvl="0">
              <a:lnSpc>
                <a:spcPct val="90000"/>
              </a:lnSpc>
              <a:spcBef>
                <a:spcPts val="1000"/>
              </a:spcBef>
            </a:pPr>
            <a:r>
              <a:rPr lang="en-US" sz="2000" dirty="0">
                <a:solidFill>
                  <a:prstClr val="black"/>
                </a:solidFill>
                <a:latin typeface="Calibri Light" panose="020F0302020204030204"/>
              </a:rPr>
              <a:t>Concurrent work [Liu et al. 2017] considers </a:t>
            </a:r>
          </a:p>
          <a:p>
            <a:pPr lvl="0">
              <a:lnSpc>
                <a:spcPct val="90000"/>
              </a:lnSpc>
              <a:spcBef>
                <a:spcPts val="1000"/>
              </a:spcBef>
            </a:pPr>
            <a:r>
              <a:rPr lang="en-US" sz="2000" dirty="0">
                <a:solidFill>
                  <a:prstClr val="black"/>
                </a:solidFill>
                <a:latin typeface="Calibri Light" panose="020F0302020204030204"/>
              </a:rPr>
              <a:t>alternative operators.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229F094-1D2E-46FD-B696-06F88037EEF8}"/>
                  </a:ext>
                </a:extLst>
              </p:cNvPr>
              <p:cNvSpPr/>
              <p:nvPr/>
            </p:nvSpPr>
            <p:spPr>
              <a:xfrm>
                <a:off x="13484531" y="2171894"/>
                <a:ext cx="971548"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a:solidFill>
                            <a:prstClr val="white"/>
                          </a:solidFill>
                          <a:latin typeface="Cambria Math" panose="02040503050406030204" pitchFamily="18" charset="0"/>
                          <a:ea typeface="Linux Libertine G" panose="02000503000000000000" pitchFamily="2" charset="0"/>
                          <a:cs typeface="Linux Libertine G" panose="02000503000000000000" pitchFamily="2" charset="0"/>
                        </a:rPr>
                        <m:t>ℝ</m:t>
                      </m:r>
                    </m:oMath>
                  </m:oMathPara>
                </a14:m>
                <a:endParaRPr lang="en-US" dirty="0">
                  <a:latin typeface="Linux Libertine G" panose="02000503000000000000" pitchFamily="2" charset="0"/>
                  <a:ea typeface="Linux Libertine G" panose="02000503000000000000" pitchFamily="2" charset="0"/>
                  <a:cs typeface="Linux Libertine G" panose="02000503000000000000" pitchFamily="2" charset="0"/>
                </a:endParaRPr>
              </a:p>
            </p:txBody>
          </p:sp>
        </mc:Choice>
        <mc:Fallback xmlns="">
          <p:sp>
            <p:nvSpPr>
              <p:cNvPr id="16" name="Rectangle 15">
                <a:extLst>
                  <a:ext uri="{FF2B5EF4-FFF2-40B4-BE49-F238E27FC236}">
                    <a16:creationId xmlns:a16="http://schemas.microsoft.com/office/drawing/2014/main" id="{D229F094-1D2E-46FD-B696-06F88037EEF8}"/>
                  </a:ext>
                </a:extLst>
              </p:cNvPr>
              <p:cNvSpPr>
                <a:spLocks noRot="1" noChangeAspect="1" noMove="1" noResize="1" noEditPoints="1" noAdjustHandles="1" noChangeArrowheads="1" noChangeShapeType="1" noTextEdit="1"/>
              </p:cNvSpPr>
              <p:nvPr/>
            </p:nvSpPr>
            <p:spPr>
              <a:xfrm>
                <a:off x="13484531" y="2171894"/>
                <a:ext cx="971548" cy="1107996"/>
              </a:xfrm>
              <a:prstGeom prst="rect">
                <a:avLst/>
              </a:prstGeom>
              <a:blipFill>
                <a:blip r:embed="rId5"/>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9899EC2-E6F1-4A32-B305-C90E18DBEDEB}"/>
              </a:ext>
            </a:extLst>
          </p:cNvPr>
          <p:cNvSpPr/>
          <p:nvPr/>
        </p:nvSpPr>
        <p:spPr>
          <a:xfrm>
            <a:off x="12744232" y="5899209"/>
            <a:ext cx="3423694" cy="369332"/>
          </a:xfrm>
          <a:prstGeom prst="rect">
            <a:avLst/>
          </a:prstGeom>
        </p:spPr>
        <p:txBody>
          <a:bodyPr wrap="none">
            <a:spAutoFit/>
          </a:bodyPr>
          <a:lstStyle/>
          <a:p>
            <a:r>
              <a:rPr lang="en-US" dirty="0">
                <a:solidFill>
                  <a:schemeClr val="bg1"/>
                </a:solidFill>
              </a:rPr>
              <a:t>n is the number of mesh vertices.  </a:t>
            </a:r>
          </a:p>
        </p:txBody>
      </p:sp>
    </p:spTree>
    <p:extLst>
      <p:ext uri="{BB962C8B-B14F-4D97-AF65-F5344CB8AC3E}">
        <p14:creationId xmlns:p14="http://schemas.microsoft.com/office/powerpoint/2010/main" val="389521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A7A471C-88AC-499E-A126-BDA28111DBB7}"/>
              </a:ext>
            </a:extLst>
          </p:cNvPr>
          <p:cNvGrpSpPr/>
          <p:nvPr/>
        </p:nvGrpSpPr>
        <p:grpSpPr>
          <a:xfrm>
            <a:off x="5770495" y="805189"/>
            <a:ext cx="6066144" cy="5763750"/>
            <a:chOff x="5321978" y="843657"/>
            <a:chExt cx="6066144" cy="5763750"/>
          </a:xfrm>
        </p:grpSpPr>
        <p:pic>
          <p:nvPicPr>
            <p:cNvPr id="29" name="Picture 28">
              <a:extLst>
                <a:ext uri="{FF2B5EF4-FFF2-40B4-BE49-F238E27FC236}">
                  <a16:creationId xmlns:a16="http://schemas.microsoft.com/office/drawing/2014/main" id="{F7FD8D41-1B33-4834-8310-95B38029DC4E}"/>
                </a:ext>
              </a:extLst>
            </p:cNvPr>
            <p:cNvPicPr>
              <a:picLocks noChangeAspect="1"/>
            </p:cNvPicPr>
            <p:nvPr/>
          </p:nvPicPr>
          <p:blipFill>
            <a:blip r:embed="rId3"/>
            <a:stretch>
              <a:fillRect/>
            </a:stretch>
          </p:blipFill>
          <p:spPr>
            <a:xfrm>
              <a:off x="5321978" y="843657"/>
              <a:ext cx="5855400" cy="576375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25EF44F-52A0-4ADC-94C4-7309A56A6B8A}"/>
                    </a:ext>
                  </a:extLst>
                </p:cNvPr>
                <p:cNvSpPr txBox="1"/>
                <p:nvPr/>
              </p:nvSpPr>
              <p:spPr>
                <a:xfrm>
                  <a:off x="5988486" y="2777435"/>
                  <a:ext cx="74815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0" name="TextBox 29">
                  <a:extLst>
                    <a:ext uri="{FF2B5EF4-FFF2-40B4-BE49-F238E27FC236}">
                      <a16:creationId xmlns:a16="http://schemas.microsoft.com/office/drawing/2014/main" id="{325EF44F-52A0-4ADC-94C4-7309A56A6B8A}"/>
                    </a:ext>
                  </a:extLst>
                </p:cNvPr>
                <p:cNvSpPr txBox="1">
                  <a:spLocks noRot="1" noChangeAspect="1" noMove="1" noResize="1" noEditPoints="1" noAdjustHandles="1" noChangeArrowheads="1" noChangeShapeType="1" noTextEdit="1"/>
                </p:cNvSpPr>
                <p:nvPr/>
              </p:nvSpPr>
              <p:spPr>
                <a:xfrm>
                  <a:off x="5988486" y="2777435"/>
                  <a:ext cx="748154" cy="307777"/>
                </a:xfrm>
                <a:prstGeom prst="rect">
                  <a:avLst/>
                </a:prstGeom>
                <a:blipFill>
                  <a:blip r:embed="rId4"/>
                  <a:stretch>
                    <a:fillRect l="-8130" t="-4000" r="-12195"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59E962-E234-485E-B10E-4837A691587A}"/>
                    </a:ext>
                  </a:extLst>
                </p:cNvPr>
                <p:cNvSpPr txBox="1"/>
                <p:nvPr/>
              </p:nvSpPr>
              <p:spPr>
                <a:xfrm>
                  <a:off x="5988486" y="6149438"/>
                  <a:ext cx="605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1" name="TextBox 30">
                  <a:extLst>
                    <a:ext uri="{FF2B5EF4-FFF2-40B4-BE49-F238E27FC236}">
                      <a16:creationId xmlns:a16="http://schemas.microsoft.com/office/drawing/2014/main" id="{E959E962-E234-485E-B10E-4837A691587A}"/>
                    </a:ext>
                  </a:extLst>
                </p:cNvPr>
                <p:cNvSpPr txBox="1">
                  <a:spLocks noRot="1" noChangeAspect="1" noMove="1" noResize="1" noEditPoints="1" noAdjustHandles="1" noChangeArrowheads="1" noChangeShapeType="1" noTextEdit="1"/>
                </p:cNvSpPr>
                <p:nvPr/>
              </p:nvSpPr>
              <p:spPr>
                <a:xfrm>
                  <a:off x="5988486" y="6149438"/>
                  <a:ext cx="605487" cy="307777"/>
                </a:xfrm>
                <a:prstGeom prst="rect">
                  <a:avLst/>
                </a:prstGeom>
                <a:blipFill>
                  <a:blip r:embed="rId5"/>
                  <a:stretch>
                    <a:fillRect l="-10000" t="-2000" r="-15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480D289-8267-4F54-80C7-B31AB8785633}"/>
                    </a:ext>
                  </a:extLst>
                </p:cNvPr>
                <p:cNvSpPr txBox="1"/>
                <p:nvPr/>
              </p:nvSpPr>
              <p:spPr>
                <a:xfrm>
                  <a:off x="9162769" y="2757079"/>
                  <a:ext cx="2225353"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𝑔</m:t>
                            </m:r>
                          </m:e>
                          <m:sub>
                            <m:r>
                              <a:rPr lang="en-US" sz="2000" b="0" i="1" smtClean="0">
                                <a:latin typeface="Cambria Math" panose="02040503050406030204" pitchFamily="18" charset="0"/>
                              </a:rPr>
                              <m:t>𝑛</m:t>
                            </m:r>
                          </m:sub>
                        </m:sSub>
                        <m:d>
                          <m:dPr>
                            <m:ctrlPr>
                              <a:rPr lang="en-US" sz="2000" i="1">
                                <a:latin typeface="Cambria Math" panose="02040503050406030204" pitchFamily="18" charset="0"/>
                              </a:rPr>
                            </m:ctrlPr>
                          </m:dPr>
                          <m:e>
                            <m:r>
                              <a:rPr lang="en-US" sz="2000" i="1">
                                <a:latin typeface="Cambria Math" panose="02040503050406030204" pitchFamily="18" charset="0"/>
                              </a:rPr>
                              <m:t>𝜕</m:t>
                            </m:r>
                            <m:r>
                              <m:rPr>
                                <m:sty m:val="p"/>
                              </m:rPr>
                              <a:rPr lang="en-US" sz="2000">
                                <a:latin typeface="Cambria Math" panose="02040503050406030204" pitchFamily="18" charset="0"/>
                              </a:rPr>
                              <m:t>Ω</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m:rPr>
                                <m:sty m:val="p"/>
                              </m:rPr>
                              <a:rPr lang="en-US" sz="2000" b="0" i="0" smtClean="0">
                                <a:latin typeface="Cambria Math" panose="02040503050406030204" pitchFamily="18" charset="0"/>
                              </a:rPr>
                              <m:t>n</m:t>
                            </m:r>
                          </m:den>
                        </m:f>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2" name="TextBox 31">
                  <a:extLst>
                    <a:ext uri="{FF2B5EF4-FFF2-40B4-BE49-F238E27FC236}">
                      <a16:creationId xmlns:a16="http://schemas.microsoft.com/office/drawing/2014/main" id="{B480D289-8267-4F54-80C7-B31AB8785633}"/>
                    </a:ext>
                  </a:extLst>
                </p:cNvPr>
                <p:cNvSpPr txBox="1">
                  <a:spLocks noRot="1" noChangeAspect="1" noMove="1" noResize="1" noEditPoints="1" noAdjustHandles="1" noChangeArrowheads="1" noChangeShapeType="1" noTextEdit="1"/>
                </p:cNvSpPr>
                <p:nvPr/>
              </p:nvSpPr>
              <p:spPr>
                <a:xfrm>
                  <a:off x="9162769" y="2757079"/>
                  <a:ext cx="2225353" cy="58522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232F38-6DD9-4A83-8BFC-D0DA16A3B2E6}"/>
                  </a:ext>
                </a:extLst>
              </p:cNvPr>
              <p:cNvSpPr>
                <a:spLocks noGrp="1"/>
              </p:cNvSpPr>
              <p:nvPr>
                <p:ph type="title"/>
              </p:nvPr>
            </p:nvSpPr>
            <p:spPr/>
            <p:txBody>
              <a:bodyPr>
                <a:normAutofit/>
              </a:bodyPr>
              <a:lstStyle/>
              <a:p>
                <a:r>
                  <a:rPr lang="en-US" dirty="0">
                    <a:solidFill>
                      <a:srgbClr val="FFFFFF"/>
                    </a:solidFill>
                  </a:rPr>
                  <a:t>Dirichlet-to-Neumann (</a:t>
                </a:r>
                <a:r>
                  <a:rPr lang="en-US" dirty="0" err="1">
                    <a:solidFill>
                      <a:srgbClr val="FFFFFF"/>
                    </a:solidFill>
                  </a:rPr>
                  <a:t>DtN</a:t>
                </a:r>
                <a:r>
                  <a:rPr lang="en-US" dirty="0">
                    <a:solidFill>
                      <a:srgbClr val="FFFFFF"/>
                    </a:solidFill>
                  </a:rPr>
                  <a:t>) Operator </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rPr>
                      <m:t>𝒮</m:t>
                    </m:r>
                  </m:oMath>
                </a14:m>
                <a:endParaRPr lang="en-US" dirty="0"/>
              </a:p>
            </p:txBody>
          </p:sp>
        </mc:Choice>
        <mc:Fallback xmlns="">
          <p:sp>
            <p:nvSpPr>
              <p:cNvPr id="2" name="Title 1">
                <a:extLst>
                  <a:ext uri="{FF2B5EF4-FFF2-40B4-BE49-F238E27FC236}">
                    <a16:creationId xmlns:a16="http://schemas.microsoft.com/office/drawing/2014/main" id="{8F232F38-6DD9-4A83-8BFC-D0DA16A3B2E6}"/>
                  </a:ext>
                </a:extLst>
              </p:cNvPr>
              <p:cNvSpPr>
                <a:spLocks noGrp="1" noRot="1" noChangeAspect="1" noMove="1" noResize="1" noEditPoints="1" noAdjustHandles="1" noChangeArrowheads="1" noChangeShapeType="1" noTextEdit="1"/>
              </p:cNvSpPr>
              <p:nvPr>
                <p:ph type="title"/>
              </p:nvPr>
            </p:nvSpPr>
            <p:spPr>
              <a:blipFill>
                <a:blip r:embed="rId7"/>
                <a:stretch>
                  <a:fillRect l="-1040" t="-1042" b="-125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7D59C26-11BA-4FD9-91C8-B8703C08E7CC}"/>
              </a:ext>
            </a:extLst>
          </p:cNvPr>
          <p:cNvSpPr/>
          <p:nvPr/>
        </p:nvSpPr>
        <p:spPr>
          <a:xfrm>
            <a:off x="5542450" y="3131952"/>
            <a:ext cx="2168599" cy="3436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CC2375-0C01-43B8-8867-64CC9272ACEC}"/>
              </a:ext>
            </a:extLst>
          </p:cNvPr>
          <p:cNvSpPr/>
          <p:nvPr/>
        </p:nvSpPr>
        <p:spPr>
          <a:xfrm>
            <a:off x="8173453" y="4312167"/>
            <a:ext cx="3949079" cy="250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2323B6-5569-462F-B6C4-0084E777BA6D}"/>
              </a:ext>
            </a:extLst>
          </p:cNvPr>
          <p:cNvSpPr/>
          <p:nvPr/>
        </p:nvSpPr>
        <p:spPr>
          <a:xfrm>
            <a:off x="8173453" y="932229"/>
            <a:ext cx="3666232" cy="3252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D79EC3E-96EF-4CEA-8661-8BF6F62A6F91}"/>
                  </a:ext>
                </a:extLst>
              </p:cNvPr>
              <p:cNvSpPr/>
              <p:nvPr/>
            </p:nvSpPr>
            <p:spPr>
              <a:xfrm>
                <a:off x="563496" y="837975"/>
                <a:ext cx="4467413" cy="812530"/>
              </a:xfrm>
              <a:prstGeom prst="rect">
                <a:avLst/>
              </a:prstGeom>
            </p:spPr>
            <p:txBody>
              <a:bodyPr wrap="square">
                <a:spAutoFit/>
              </a:bodyPr>
              <a:lstStyle/>
              <a:p>
                <a:pPr lvl="0">
                  <a:lnSpc>
                    <a:spcPct val="90000"/>
                  </a:lnSpc>
                  <a:spcBef>
                    <a:spcPts val="1000"/>
                  </a:spcBef>
                </a:pPr>
                <a:r>
                  <a:rPr lang="en-US" sz="2600" dirty="0">
                    <a:solidFill>
                      <a:prstClr val="black"/>
                    </a:solidFill>
                    <a:latin typeface="Calibri Light" panose="020F0302020204030204"/>
                  </a:rPr>
                  <a:t>Consider a volume </a:t>
                </a:r>
                <a14:m>
                  <m:oMath xmlns:m="http://schemas.openxmlformats.org/officeDocument/2006/math">
                    <m:r>
                      <m:rPr>
                        <m:sty m:val="p"/>
                      </m:rPr>
                      <a:rPr lang="en-US" sz="2600" b="0" i="0" smtClean="0">
                        <a:solidFill>
                          <a:prstClr val="black"/>
                        </a:solidFill>
                        <a:latin typeface="Cambria Math" panose="02040503050406030204" pitchFamily="18" charset="0"/>
                      </a:rPr>
                      <m:t>Ω</m:t>
                    </m:r>
                  </m:oMath>
                </a14:m>
                <a:r>
                  <a:rPr lang="en-US" sz="2600" dirty="0">
                    <a:solidFill>
                      <a:prstClr val="black"/>
                    </a:solidFill>
                    <a:latin typeface="Calibri Light" panose="020F0302020204030204"/>
                  </a:rPr>
                  <a:t> bounded by the surface </a:t>
                </a:r>
                <a14:m>
                  <m:oMath xmlns:m="http://schemas.openxmlformats.org/officeDocument/2006/math">
                    <m:r>
                      <m:rPr>
                        <m:sty m:val="p"/>
                      </m:rPr>
                      <a:rPr lang="en-US" sz="2600" b="0" i="0" smtClean="0">
                        <a:solidFill>
                          <a:prstClr val="black"/>
                        </a:solidFill>
                        <a:latin typeface="Cambria Math" panose="02040503050406030204" pitchFamily="18" charset="0"/>
                      </a:rPr>
                      <m:t>Γ</m:t>
                    </m:r>
                    <m:r>
                      <a:rPr lang="en-US" sz="2600" b="0" i="1" smtClean="0">
                        <a:solidFill>
                          <a:prstClr val="black"/>
                        </a:solidFill>
                        <a:latin typeface="Cambria Math" panose="02040503050406030204" pitchFamily="18" charset="0"/>
                      </a:rPr>
                      <m:t>=</m:t>
                    </m:r>
                    <m:r>
                      <a:rPr lang="en-US" sz="2600" b="0" i="1" smtClean="0">
                        <a:solidFill>
                          <a:prstClr val="black"/>
                        </a:solidFill>
                        <a:latin typeface="Cambria Math" panose="02040503050406030204" pitchFamily="18" charset="0"/>
                      </a:rPr>
                      <m:t>𝜕</m:t>
                    </m:r>
                    <m:r>
                      <m:rPr>
                        <m:sty m:val="p"/>
                      </m:rPr>
                      <a:rPr lang="en-US" sz="2600" b="0" i="0" smtClean="0">
                        <a:solidFill>
                          <a:prstClr val="black"/>
                        </a:solidFill>
                        <a:latin typeface="Cambria Math" panose="02040503050406030204" pitchFamily="18" charset="0"/>
                      </a:rPr>
                      <m:t>Ω</m:t>
                    </m:r>
                  </m:oMath>
                </a14:m>
                <a:r>
                  <a:rPr lang="en-US" sz="2600" dirty="0">
                    <a:solidFill>
                      <a:prstClr val="black"/>
                    </a:solidFill>
                    <a:latin typeface="Calibri Light" panose="020F0302020204030204"/>
                  </a:rPr>
                  <a:t>.</a:t>
                </a:r>
              </a:p>
            </p:txBody>
          </p:sp>
        </mc:Choice>
        <mc:Fallback xmlns="">
          <p:sp>
            <p:nvSpPr>
              <p:cNvPr id="8" name="Rectangle 7">
                <a:extLst>
                  <a:ext uri="{FF2B5EF4-FFF2-40B4-BE49-F238E27FC236}">
                    <a16:creationId xmlns:a16="http://schemas.microsoft.com/office/drawing/2014/main" id="{FD79EC3E-96EF-4CEA-8661-8BF6F62A6F91}"/>
                  </a:ext>
                </a:extLst>
              </p:cNvPr>
              <p:cNvSpPr>
                <a:spLocks noRot="1" noChangeAspect="1" noMove="1" noResize="1" noEditPoints="1" noAdjustHandles="1" noChangeArrowheads="1" noChangeShapeType="1" noTextEdit="1"/>
              </p:cNvSpPr>
              <p:nvPr/>
            </p:nvSpPr>
            <p:spPr>
              <a:xfrm>
                <a:off x="563496" y="837975"/>
                <a:ext cx="4467413" cy="812530"/>
              </a:xfrm>
              <a:prstGeom prst="rect">
                <a:avLst/>
              </a:prstGeom>
              <a:blipFill>
                <a:blip r:embed="rId12"/>
                <a:stretch>
                  <a:fillRect l="-2456" t="-11194" b="-18657"/>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E379DFF-CAC6-41EA-A4B4-22EAB513D875}"/>
              </a:ext>
            </a:extLst>
          </p:cNvPr>
          <p:cNvPicPr>
            <a:picLocks noChangeAspect="1"/>
          </p:cNvPicPr>
          <p:nvPr/>
        </p:nvPicPr>
        <p:blipFill>
          <a:blip r:embed="rId13"/>
          <a:stretch>
            <a:fillRect/>
          </a:stretch>
        </p:blipFill>
        <p:spPr>
          <a:xfrm>
            <a:off x="3048419" y="7545665"/>
            <a:ext cx="10055014" cy="322771"/>
          </a:xfrm>
          <a:prstGeom prst="rect">
            <a:avLst/>
          </a:prstGeom>
        </p:spPr>
      </p:pic>
    </p:spTree>
    <p:extLst>
      <p:ext uri="{BB962C8B-B14F-4D97-AF65-F5344CB8AC3E}">
        <p14:creationId xmlns:p14="http://schemas.microsoft.com/office/powerpoint/2010/main" val="7268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A8F77FC-C822-4B24-8C50-095F54E61B0D}"/>
              </a:ext>
            </a:extLst>
          </p:cNvPr>
          <p:cNvSpPr/>
          <p:nvPr/>
        </p:nvSpPr>
        <p:spPr>
          <a:xfrm>
            <a:off x="4168864" y="5645888"/>
            <a:ext cx="7941619" cy="10666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3580F-A419-43D1-9F7E-7DF26718D14C}"/>
              </a:ext>
            </a:extLst>
          </p:cNvPr>
          <p:cNvSpPr>
            <a:spLocks noGrp="1"/>
          </p:cNvSpPr>
          <p:nvPr>
            <p:ph type="ctrTitle"/>
          </p:nvPr>
        </p:nvSpPr>
        <p:spPr>
          <a:xfrm>
            <a:off x="609601" y="4259254"/>
            <a:ext cx="11582399" cy="909948"/>
          </a:xfrm>
        </p:spPr>
        <p:txBody>
          <a:bodyPr>
            <a:normAutofit fontScale="90000"/>
          </a:bodyPr>
          <a:lstStyle/>
          <a:p>
            <a:pPr algn="l"/>
            <a:r>
              <a:rPr lang="en-US" sz="4100" dirty="0">
                <a:solidFill>
                  <a:schemeClr val="tx1"/>
                </a:solidFill>
              </a:rPr>
              <a:t>Steklov Spectral Geometry for Extrinsic Shape Analysis</a:t>
            </a:r>
          </a:p>
        </p:txBody>
      </p:sp>
      <p:sp>
        <p:nvSpPr>
          <p:cNvPr id="3" name="Subtitle 2">
            <a:extLst>
              <a:ext uri="{FF2B5EF4-FFF2-40B4-BE49-F238E27FC236}">
                <a16:creationId xmlns:a16="http://schemas.microsoft.com/office/drawing/2014/main" id="{1672F765-7649-4170-BC78-EE1D8F3E7F24}"/>
              </a:ext>
            </a:extLst>
          </p:cNvPr>
          <p:cNvSpPr>
            <a:spLocks noGrp="1"/>
          </p:cNvSpPr>
          <p:nvPr>
            <p:ph type="subTitle" idx="1"/>
          </p:nvPr>
        </p:nvSpPr>
        <p:spPr>
          <a:xfrm>
            <a:off x="4059936" y="5225345"/>
            <a:ext cx="7941618" cy="521109"/>
          </a:xfrm>
        </p:spPr>
        <p:txBody>
          <a:bodyPr>
            <a:normAutofit/>
          </a:bodyPr>
          <a:lstStyle/>
          <a:p>
            <a:pPr algn="l"/>
            <a:r>
              <a:rPr lang="en-US" dirty="0"/>
              <a:t>Yu Wang    Mirela Ben-Chen    Iosif Polterovich    Justin Solomon</a:t>
            </a:r>
          </a:p>
        </p:txBody>
      </p:sp>
      <p:pic>
        <p:nvPicPr>
          <p:cNvPr id="7" name="Picture 6" descr="A picture containing wall, colorful, indoor&#10;&#10;Description automatically generated">
            <a:extLst>
              <a:ext uri="{FF2B5EF4-FFF2-40B4-BE49-F238E27FC236}">
                <a16:creationId xmlns:a16="http://schemas.microsoft.com/office/drawing/2014/main" id="{C9ABAFF9-31BE-4617-BA90-EBCB4D162D49}"/>
              </a:ext>
            </a:extLst>
          </p:cNvPr>
          <p:cNvPicPr>
            <a:picLocks noChangeAspect="1"/>
          </p:cNvPicPr>
          <p:nvPr/>
        </p:nvPicPr>
        <p:blipFill rotWithShape="1">
          <a:blip r:embed="rId3">
            <a:extLst>
              <a:ext uri="{28A0092B-C50C-407E-A947-70E740481C1C}">
                <a14:useLocalDpi xmlns:a14="http://schemas.microsoft.com/office/drawing/2010/main" val="0"/>
              </a:ext>
            </a:extLst>
          </a:blip>
          <a:srcRect l="4311"/>
          <a:stretch/>
        </p:blipFill>
        <p:spPr>
          <a:xfrm>
            <a:off x="20" y="10"/>
            <a:ext cx="4059916" cy="4242806"/>
          </a:xfrm>
          <a:prstGeom prst="rect">
            <a:avLst/>
          </a:prstGeom>
        </p:spPr>
      </p:pic>
      <p:pic>
        <p:nvPicPr>
          <p:cNvPr id="6" name="Picture 5" descr="A close up of a flower&#10;&#10;Description automatically generated">
            <a:extLst>
              <a:ext uri="{FF2B5EF4-FFF2-40B4-BE49-F238E27FC236}">
                <a16:creationId xmlns:a16="http://schemas.microsoft.com/office/drawing/2014/main" id="{FDA76049-EF42-4534-AC91-94E5662E9F3C}"/>
              </a:ext>
            </a:extLst>
          </p:cNvPr>
          <p:cNvPicPr>
            <a:picLocks noChangeAspect="1"/>
          </p:cNvPicPr>
          <p:nvPr/>
        </p:nvPicPr>
        <p:blipFill rotWithShape="1">
          <a:blip r:embed="rId4">
            <a:extLst>
              <a:ext uri="{28A0092B-C50C-407E-A947-70E740481C1C}">
                <a14:useLocalDpi xmlns:a14="http://schemas.microsoft.com/office/drawing/2010/main" val="0"/>
              </a:ext>
            </a:extLst>
          </a:blip>
          <a:srcRect l="2064" r="2176"/>
          <a:stretch/>
        </p:blipFill>
        <p:spPr>
          <a:xfrm>
            <a:off x="4090482" y="-1"/>
            <a:ext cx="4062918" cy="4242816"/>
          </a:xfrm>
          <a:prstGeom prst="rect">
            <a:avLst/>
          </a:prstGeom>
        </p:spPr>
      </p:pic>
      <p:pic>
        <p:nvPicPr>
          <p:cNvPr id="5" name="Picture 4" descr="A picture containing sky&#10;&#10;Description automatically generated">
            <a:extLst>
              <a:ext uri="{FF2B5EF4-FFF2-40B4-BE49-F238E27FC236}">
                <a16:creationId xmlns:a16="http://schemas.microsoft.com/office/drawing/2014/main" id="{DEC9727B-0DE1-405F-9465-F8C1DA2EC889}"/>
              </a:ext>
            </a:extLst>
          </p:cNvPr>
          <p:cNvPicPr>
            <a:picLocks noChangeAspect="1"/>
          </p:cNvPicPr>
          <p:nvPr/>
        </p:nvPicPr>
        <p:blipFill rotWithShape="1">
          <a:blip r:embed="rId5">
            <a:extLst>
              <a:ext uri="{28A0092B-C50C-407E-A947-70E740481C1C}">
                <a14:useLocalDpi xmlns:a14="http://schemas.microsoft.com/office/drawing/2010/main" val="0"/>
              </a:ext>
            </a:extLst>
          </a:blip>
          <a:srcRect l="4310"/>
          <a:stretch/>
        </p:blipFill>
        <p:spPr>
          <a:xfrm>
            <a:off x="8132064" y="10"/>
            <a:ext cx="4059936" cy="4242806"/>
          </a:xfrm>
          <a:prstGeom prst="rect">
            <a:avLst/>
          </a:prstGeom>
        </p:spPr>
      </p:pic>
      <p:cxnSp>
        <p:nvCxnSpPr>
          <p:cNvPr id="12" name="Straight Connector 1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91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583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BB9BEF9-132E-4890-8FFC-408E12DDE5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874" y="5775121"/>
            <a:ext cx="1552354" cy="803343"/>
          </a:xfrm>
          <a:prstGeom prst="rect">
            <a:avLst/>
          </a:prstGeom>
        </p:spPr>
      </p:pic>
      <p:pic>
        <p:nvPicPr>
          <p:cNvPr id="11" name="Picture 10">
            <a:extLst>
              <a:ext uri="{FF2B5EF4-FFF2-40B4-BE49-F238E27FC236}">
                <a16:creationId xmlns:a16="http://schemas.microsoft.com/office/drawing/2014/main" id="{F8C27A44-36C7-4708-A941-9E1D5DE3A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223" y="5756006"/>
            <a:ext cx="1969177" cy="841575"/>
          </a:xfrm>
          <a:prstGeom prst="rect">
            <a:avLst/>
          </a:prstGeom>
        </p:spPr>
      </p:pic>
      <p:pic>
        <p:nvPicPr>
          <p:cNvPr id="15" name="Picture 14" descr="A close up of a sign&#10;&#10;Description automatically generated">
            <a:extLst>
              <a:ext uri="{FF2B5EF4-FFF2-40B4-BE49-F238E27FC236}">
                <a16:creationId xmlns:a16="http://schemas.microsoft.com/office/drawing/2014/main" id="{8E282F9E-982C-446E-AC6D-A2C5775A7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8966" y="5746454"/>
            <a:ext cx="1093757" cy="841575"/>
          </a:xfrm>
          <a:prstGeom prst="rect">
            <a:avLst/>
          </a:prstGeom>
        </p:spPr>
      </p:pic>
      <p:pic>
        <p:nvPicPr>
          <p:cNvPr id="18" name="Picture 17" descr="A close up of a logo&#10;&#10;Description automatically generated">
            <a:extLst>
              <a:ext uri="{FF2B5EF4-FFF2-40B4-BE49-F238E27FC236}">
                <a16:creationId xmlns:a16="http://schemas.microsoft.com/office/drawing/2014/main" id="{4701CF48-F524-425C-AD24-C16278FB1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3694" y="5756006"/>
            <a:ext cx="2092107" cy="841575"/>
          </a:xfrm>
          <a:prstGeom prst="rect">
            <a:avLst/>
          </a:prstGeom>
        </p:spPr>
      </p:pic>
      <p:pic>
        <p:nvPicPr>
          <p:cNvPr id="20" name="Picture 19" descr="A picture containing clipart&#10;&#10;Description automatically generated">
            <a:extLst>
              <a:ext uri="{FF2B5EF4-FFF2-40B4-BE49-F238E27FC236}">
                <a16:creationId xmlns:a16="http://schemas.microsoft.com/office/drawing/2014/main" id="{9703E01C-1C52-44D5-A015-31196D04F3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7303" y="7325081"/>
            <a:ext cx="2318230" cy="852106"/>
          </a:xfrm>
          <a:prstGeom prst="rect">
            <a:avLst/>
          </a:prstGeom>
        </p:spPr>
      </p:pic>
      <p:sp>
        <p:nvSpPr>
          <p:cNvPr id="4" name="Rectangle 3">
            <a:extLst>
              <a:ext uri="{FF2B5EF4-FFF2-40B4-BE49-F238E27FC236}">
                <a16:creationId xmlns:a16="http://schemas.microsoft.com/office/drawing/2014/main" id="{3A4DAEC3-0501-4728-8A04-8D68EB1D377C}"/>
              </a:ext>
            </a:extLst>
          </p:cNvPr>
          <p:cNvSpPr/>
          <p:nvPr/>
        </p:nvSpPr>
        <p:spPr>
          <a:xfrm>
            <a:off x="190446" y="5485899"/>
            <a:ext cx="3609386" cy="923330"/>
          </a:xfrm>
          <a:prstGeom prst="rect">
            <a:avLst/>
          </a:prstGeom>
        </p:spPr>
        <p:txBody>
          <a:bodyPr wrap="none">
            <a:spAutoFit/>
          </a:bodyPr>
          <a:lstStyle/>
          <a:p>
            <a:r>
              <a:rPr lang="fr-FR" dirty="0"/>
              <a:t>ACM Transactions on Graphics 38(1)</a:t>
            </a:r>
          </a:p>
          <a:p>
            <a:r>
              <a:rPr lang="fr-FR" dirty="0"/>
              <a:t>SIGGRAPH 2019</a:t>
            </a:r>
            <a:endParaRPr lang="en-US" dirty="0"/>
          </a:p>
          <a:p>
            <a:r>
              <a:rPr lang="en-US" dirty="0"/>
              <a:t>arXiv:1707.07070</a:t>
            </a:r>
          </a:p>
        </p:txBody>
      </p:sp>
    </p:spTree>
    <p:extLst>
      <p:ext uri="{BB962C8B-B14F-4D97-AF65-F5344CB8AC3E}">
        <p14:creationId xmlns:p14="http://schemas.microsoft.com/office/powerpoint/2010/main" val="261323131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A7A471C-88AC-499E-A126-BDA28111DBB7}"/>
              </a:ext>
            </a:extLst>
          </p:cNvPr>
          <p:cNvGrpSpPr/>
          <p:nvPr/>
        </p:nvGrpSpPr>
        <p:grpSpPr>
          <a:xfrm>
            <a:off x="5770495" y="805189"/>
            <a:ext cx="6066144" cy="5763750"/>
            <a:chOff x="5321978" y="843657"/>
            <a:chExt cx="6066144" cy="5763750"/>
          </a:xfrm>
        </p:grpSpPr>
        <p:pic>
          <p:nvPicPr>
            <p:cNvPr id="29" name="Picture 28">
              <a:extLst>
                <a:ext uri="{FF2B5EF4-FFF2-40B4-BE49-F238E27FC236}">
                  <a16:creationId xmlns:a16="http://schemas.microsoft.com/office/drawing/2014/main" id="{F7FD8D41-1B33-4834-8310-95B38029DC4E}"/>
                </a:ext>
              </a:extLst>
            </p:cNvPr>
            <p:cNvPicPr>
              <a:picLocks noChangeAspect="1"/>
            </p:cNvPicPr>
            <p:nvPr/>
          </p:nvPicPr>
          <p:blipFill>
            <a:blip r:embed="rId3"/>
            <a:stretch>
              <a:fillRect/>
            </a:stretch>
          </p:blipFill>
          <p:spPr>
            <a:xfrm>
              <a:off x="5321978" y="843657"/>
              <a:ext cx="5855400" cy="576375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25EF44F-52A0-4ADC-94C4-7309A56A6B8A}"/>
                    </a:ext>
                  </a:extLst>
                </p:cNvPr>
                <p:cNvSpPr txBox="1"/>
                <p:nvPr/>
              </p:nvSpPr>
              <p:spPr>
                <a:xfrm>
                  <a:off x="5988486" y="2777435"/>
                  <a:ext cx="74815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325EF44F-52A0-4ADC-94C4-7309A56A6B8A}"/>
                    </a:ext>
                  </a:extLst>
                </p:cNvPr>
                <p:cNvSpPr txBox="1">
                  <a:spLocks noRot="1" noChangeAspect="1" noMove="1" noResize="1" noEditPoints="1" noAdjustHandles="1" noChangeArrowheads="1" noChangeShapeType="1" noTextEdit="1"/>
                </p:cNvSpPr>
                <p:nvPr/>
              </p:nvSpPr>
              <p:spPr>
                <a:xfrm>
                  <a:off x="5988486" y="2777435"/>
                  <a:ext cx="748154" cy="307777"/>
                </a:xfrm>
                <a:prstGeom prst="rect">
                  <a:avLst/>
                </a:prstGeom>
                <a:blipFill>
                  <a:blip r:embed="rId4"/>
                  <a:stretch>
                    <a:fillRect l="-8130" t="-4000" r="-12195"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59E962-E234-485E-B10E-4837A691587A}"/>
                    </a:ext>
                  </a:extLst>
                </p:cNvPr>
                <p:cNvSpPr txBox="1"/>
                <p:nvPr/>
              </p:nvSpPr>
              <p:spPr>
                <a:xfrm>
                  <a:off x="5988486" y="6149438"/>
                  <a:ext cx="60548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E959E962-E234-485E-B10E-4837A691587A}"/>
                    </a:ext>
                  </a:extLst>
                </p:cNvPr>
                <p:cNvSpPr txBox="1">
                  <a:spLocks noRot="1" noChangeAspect="1" noMove="1" noResize="1" noEditPoints="1" noAdjustHandles="1" noChangeArrowheads="1" noChangeShapeType="1" noTextEdit="1"/>
                </p:cNvSpPr>
                <p:nvPr/>
              </p:nvSpPr>
              <p:spPr>
                <a:xfrm>
                  <a:off x="5988486" y="6149438"/>
                  <a:ext cx="605487" cy="307777"/>
                </a:xfrm>
                <a:prstGeom prst="rect">
                  <a:avLst/>
                </a:prstGeom>
                <a:blipFill>
                  <a:blip r:embed="rId5"/>
                  <a:stretch>
                    <a:fillRect l="-10000" t="-2000" r="-15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480D289-8267-4F54-80C7-B31AB8785633}"/>
                    </a:ext>
                  </a:extLst>
                </p:cNvPr>
                <p:cNvSpPr txBox="1"/>
                <p:nvPr/>
              </p:nvSpPr>
              <p:spPr>
                <a:xfrm>
                  <a:off x="9162769" y="2757079"/>
                  <a:ext cx="2225353" cy="58522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e>
                        </m:d>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n</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B480D289-8267-4F54-80C7-B31AB8785633}"/>
                    </a:ext>
                  </a:extLst>
                </p:cNvPr>
                <p:cNvSpPr txBox="1">
                  <a:spLocks noRot="1" noChangeAspect="1" noMove="1" noResize="1" noEditPoints="1" noAdjustHandles="1" noChangeArrowheads="1" noChangeShapeType="1" noTextEdit="1"/>
                </p:cNvSpPr>
                <p:nvPr/>
              </p:nvSpPr>
              <p:spPr>
                <a:xfrm>
                  <a:off x="9162769" y="2757079"/>
                  <a:ext cx="2225353" cy="58522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232F38-6DD9-4A83-8BFC-D0DA16A3B2E6}"/>
                  </a:ext>
                </a:extLst>
              </p:cNvPr>
              <p:cNvSpPr>
                <a:spLocks noGrp="1"/>
              </p:cNvSpPr>
              <p:nvPr>
                <p:ph type="title"/>
              </p:nvPr>
            </p:nvSpPr>
            <p:spPr/>
            <p:txBody>
              <a:bodyPr>
                <a:normAutofit/>
              </a:bodyPr>
              <a:lstStyle/>
              <a:p>
                <a:r>
                  <a:rPr lang="en-US" dirty="0">
                    <a:solidFill>
                      <a:srgbClr val="FFFFFF"/>
                    </a:solidFill>
                  </a:rPr>
                  <a:t>Dirichlet-to-Neumann (</a:t>
                </a:r>
                <a:r>
                  <a:rPr lang="en-US" dirty="0" err="1">
                    <a:solidFill>
                      <a:srgbClr val="FFFFFF"/>
                    </a:solidFill>
                  </a:rPr>
                  <a:t>DtN</a:t>
                </a:r>
                <a:r>
                  <a:rPr lang="en-US" dirty="0">
                    <a:solidFill>
                      <a:srgbClr val="FFFFFF"/>
                    </a:solidFill>
                  </a:rPr>
                  <a:t>) Operator </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rPr>
                      <m:t>𝒮</m:t>
                    </m:r>
                  </m:oMath>
                </a14:m>
                <a:endParaRPr lang="en-US" dirty="0"/>
              </a:p>
            </p:txBody>
          </p:sp>
        </mc:Choice>
        <mc:Fallback xmlns="">
          <p:sp>
            <p:nvSpPr>
              <p:cNvPr id="2" name="Title 1">
                <a:extLst>
                  <a:ext uri="{FF2B5EF4-FFF2-40B4-BE49-F238E27FC236}">
                    <a16:creationId xmlns:a16="http://schemas.microsoft.com/office/drawing/2014/main" id="{8F232F38-6DD9-4A83-8BFC-D0DA16A3B2E6}"/>
                  </a:ext>
                </a:extLst>
              </p:cNvPr>
              <p:cNvSpPr>
                <a:spLocks noGrp="1" noRot="1" noChangeAspect="1" noMove="1" noResize="1" noEditPoints="1" noAdjustHandles="1" noChangeArrowheads="1" noChangeShapeType="1" noTextEdit="1"/>
              </p:cNvSpPr>
              <p:nvPr>
                <p:ph type="title"/>
              </p:nvPr>
            </p:nvSpPr>
            <p:spPr>
              <a:blipFill>
                <a:blip r:embed="rId7"/>
                <a:stretch>
                  <a:fillRect l="-1040" t="-1042" b="-12500"/>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8F425A16-9519-497E-8558-D349C3291F16}"/>
              </a:ext>
            </a:extLst>
          </p:cNvPr>
          <p:cNvGrpSpPr/>
          <p:nvPr/>
        </p:nvGrpSpPr>
        <p:grpSpPr>
          <a:xfrm>
            <a:off x="472766" y="1605353"/>
            <a:ext cx="3850940" cy="2575004"/>
            <a:chOff x="480264" y="1749221"/>
            <a:chExt cx="3850940" cy="2575004"/>
          </a:xfrm>
        </p:grpSpPr>
        <p:pic>
          <p:nvPicPr>
            <p:cNvPr id="3" name="Picture 2">
              <a:extLst>
                <a:ext uri="{FF2B5EF4-FFF2-40B4-BE49-F238E27FC236}">
                  <a16:creationId xmlns:a16="http://schemas.microsoft.com/office/drawing/2014/main" id="{FDC4D966-D006-4137-889E-BA4D63C82316}"/>
                </a:ext>
              </a:extLst>
            </p:cNvPr>
            <p:cNvPicPr>
              <a:picLocks noChangeAspect="1"/>
            </p:cNvPicPr>
            <p:nvPr/>
          </p:nvPicPr>
          <p:blipFill>
            <a:blip r:embed="rId8"/>
            <a:stretch>
              <a:fillRect/>
            </a:stretch>
          </p:blipFill>
          <p:spPr>
            <a:xfrm>
              <a:off x="480264" y="1749221"/>
              <a:ext cx="3640235" cy="1201338"/>
            </a:xfrm>
            <a:prstGeom prst="rect">
              <a:avLst/>
            </a:prstGeom>
          </p:spPr>
        </p:pic>
        <p:pic>
          <p:nvPicPr>
            <p:cNvPr id="13" name="Picture 12">
              <a:extLst>
                <a:ext uri="{FF2B5EF4-FFF2-40B4-BE49-F238E27FC236}">
                  <a16:creationId xmlns:a16="http://schemas.microsoft.com/office/drawing/2014/main" id="{D546EE82-F422-49A5-9D87-A109AC8BC8C1}"/>
                </a:ext>
              </a:extLst>
            </p:cNvPr>
            <p:cNvPicPr>
              <a:picLocks noChangeAspect="1"/>
            </p:cNvPicPr>
            <p:nvPr/>
          </p:nvPicPr>
          <p:blipFill>
            <a:blip r:embed="rId9"/>
            <a:stretch>
              <a:fillRect/>
            </a:stretch>
          </p:blipFill>
          <p:spPr>
            <a:xfrm>
              <a:off x="691769" y="3170421"/>
              <a:ext cx="3516073" cy="400708"/>
            </a:xfrm>
            <a:prstGeom prst="rect">
              <a:avLst/>
            </a:prstGeom>
          </p:spPr>
        </p:pic>
        <p:pic>
          <p:nvPicPr>
            <p:cNvPr id="14" name="Picture 13">
              <a:extLst>
                <a:ext uri="{FF2B5EF4-FFF2-40B4-BE49-F238E27FC236}">
                  <a16:creationId xmlns:a16="http://schemas.microsoft.com/office/drawing/2014/main" id="{38371E68-3880-4797-BD7D-D750704F1080}"/>
                </a:ext>
              </a:extLst>
            </p:cNvPr>
            <p:cNvPicPr>
              <a:picLocks noChangeAspect="1"/>
            </p:cNvPicPr>
            <p:nvPr/>
          </p:nvPicPr>
          <p:blipFill>
            <a:blip r:embed="rId10"/>
            <a:stretch>
              <a:fillRect/>
            </a:stretch>
          </p:blipFill>
          <p:spPr>
            <a:xfrm>
              <a:off x="690969" y="3754203"/>
              <a:ext cx="3640235" cy="570022"/>
            </a:xfrm>
            <a:prstGeom prst="rect">
              <a:avLst/>
            </a:prstGeom>
          </p:spPr>
        </p:pic>
      </p:grpSp>
      <p:grpSp>
        <p:nvGrpSpPr>
          <p:cNvPr id="21" name="Group 20">
            <a:extLst>
              <a:ext uri="{FF2B5EF4-FFF2-40B4-BE49-F238E27FC236}">
                <a16:creationId xmlns:a16="http://schemas.microsoft.com/office/drawing/2014/main" id="{DC7912DC-36D6-4FE6-B4AF-D1DEF242ACFE}"/>
              </a:ext>
            </a:extLst>
          </p:cNvPr>
          <p:cNvGrpSpPr/>
          <p:nvPr/>
        </p:nvGrpSpPr>
        <p:grpSpPr>
          <a:xfrm>
            <a:off x="472766" y="4541470"/>
            <a:ext cx="4971746" cy="1889748"/>
            <a:chOff x="0" y="4609576"/>
            <a:chExt cx="4971746" cy="1889748"/>
          </a:xfrm>
        </p:grpSpPr>
        <p:pic>
          <p:nvPicPr>
            <p:cNvPr id="15" name="Picture 14">
              <a:extLst>
                <a:ext uri="{FF2B5EF4-FFF2-40B4-BE49-F238E27FC236}">
                  <a16:creationId xmlns:a16="http://schemas.microsoft.com/office/drawing/2014/main" id="{0B6A6C3C-8D9F-4990-AF0F-004925C4C938}"/>
                </a:ext>
              </a:extLst>
            </p:cNvPr>
            <p:cNvPicPr>
              <a:picLocks noChangeAspect="1"/>
            </p:cNvPicPr>
            <p:nvPr/>
          </p:nvPicPr>
          <p:blipFill>
            <a:blip r:embed="rId11"/>
            <a:stretch>
              <a:fillRect/>
            </a:stretch>
          </p:blipFill>
          <p:spPr>
            <a:xfrm>
              <a:off x="1517566" y="5137934"/>
              <a:ext cx="1715708" cy="406352"/>
            </a:xfrm>
            <a:prstGeom prst="rect">
              <a:avLst/>
            </a:prstGeom>
          </p:spPr>
        </p:pic>
        <p:sp>
          <p:nvSpPr>
            <p:cNvPr id="20" name="Rectangle 19">
              <a:extLst>
                <a:ext uri="{FF2B5EF4-FFF2-40B4-BE49-F238E27FC236}">
                  <a16:creationId xmlns:a16="http://schemas.microsoft.com/office/drawing/2014/main" id="{F4E8FEEC-EFA7-429C-9DEB-F06B88412002}"/>
                </a:ext>
              </a:extLst>
            </p:cNvPr>
            <p:cNvSpPr/>
            <p:nvPr/>
          </p:nvSpPr>
          <p:spPr>
            <a:xfrm>
              <a:off x="0" y="4609576"/>
              <a:ext cx="4971746" cy="1889748"/>
            </a:xfrm>
            <a:prstGeom prst="rect">
              <a:avLst/>
            </a:prstGeom>
            <a:ln w="28575">
              <a:solidFill>
                <a:schemeClr val="tx1"/>
              </a:solidFill>
            </a:ln>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i="0" u="none" strike="noStrike" kern="1200" cap="none" spc="0" normalizeH="0" baseline="0" noProof="0" dirty="0">
                  <a:ln>
                    <a:noFill/>
                  </a:ln>
                  <a:effectLst/>
                  <a:uLnTx/>
                  <a:uFillTx/>
                  <a:latin typeface="Calibri Light" panose="020F0302020204030204"/>
                  <a:ea typeface="+mn-ea"/>
                  <a:cs typeface="+mn-cs"/>
                </a:rPr>
                <a:t>Dirichlet-to-Neumann (</a:t>
              </a:r>
              <a:r>
                <a:rPr kumimoji="0" lang="en-US" sz="2400" i="0" u="none" strike="noStrike" kern="1200" cap="none" spc="0" normalizeH="0" baseline="0" noProof="0" dirty="0" err="1">
                  <a:ln>
                    <a:noFill/>
                  </a:ln>
                  <a:effectLst/>
                  <a:uLnTx/>
                  <a:uFillTx/>
                  <a:latin typeface="Calibri Light" panose="020F0302020204030204"/>
                  <a:ea typeface="+mn-ea"/>
                  <a:cs typeface="+mn-cs"/>
                </a:rPr>
                <a:t>DtN</a:t>
              </a:r>
              <a:r>
                <a:rPr kumimoji="0" lang="en-US" sz="2400" i="0" u="none" strike="noStrike" kern="1200" cap="none" spc="0" normalizeH="0" baseline="0" noProof="0" dirty="0">
                  <a:ln>
                    <a:noFill/>
                  </a:ln>
                  <a:effectLst/>
                  <a:uLnTx/>
                  <a:uFillTx/>
                  <a:latin typeface="Calibri Light" panose="020F0302020204030204"/>
                  <a:ea typeface="+mn-ea"/>
                  <a:cs typeface="+mn-cs"/>
                </a:rPr>
                <a:t>) operator:</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Also known as the Steklov-</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mn-cs"/>
                </a:rPr>
                <a:t>Poincaré</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operator.</a:t>
              </a:r>
            </a:p>
          </p:txBody>
        </p:sp>
      </p:grpSp>
      <p:grpSp>
        <p:nvGrpSpPr>
          <p:cNvPr id="23" name="Group 22">
            <a:extLst>
              <a:ext uri="{FF2B5EF4-FFF2-40B4-BE49-F238E27FC236}">
                <a16:creationId xmlns:a16="http://schemas.microsoft.com/office/drawing/2014/main" id="{C35301B6-74F6-479C-A7C0-65440C06BD4B}"/>
              </a:ext>
            </a:extLst>
          </p:cNvPr>
          <p:cNvGrpSpPr/>
          <p:nvPr/>
        </p:nvGrpSpPr>
        <p:grpSpPr>
          <a:xfrm>
            <a:off x="13580336" y="2349890"/>
            <a:ext cx="4695000" cy="4073429"/>
            <a:chOff x="6207016" y="220711"/>
            <a:chExt cx="4695000" cy="4073429"/>
          </a:xfrm>
        </p:grpSpPr>
        <p:pic>
          <p:nvPicPr>
            <p:cNvPr id="24" name="Picture 23">
              <a:extLst>
                <a:ext uri="{FF2B5EF4-FFF2-40B4-BE49-F238E27FC236}">
                  <a16:creationId xmlns:a16="http://schemas.microsoft.com/office/drawing/2014/main" id="{46DD4D9F-005B-4FB0-953E-738CA730242A}"/>
                </a:ext>
              </a:extLst>
            </p:cNvPr>
            <p:cNvPicPr>
              <a:picLocks noChangeAspect="1"/>
            </p:cNvPicPr>
            <p:nvPr/>
          </p:nvPicPr>
          <p:blipFill>
            <a:blip r:embed="rId12"/>
            <a:stretch>
              <a:fillRect/>
            </a:stretch>
          </p:blipFill>
          <p:spPr>
            <a:xfrm>
              <a:off x="6302182" y="220711"/>
              <a:ext cx="4599834" cy="1601728"/>
            </a:xfrm>
            <a:prstGeom prst="rect">
              <a:avLst/>
            </a:prstGeom>
          </p:spPr>
        </p:pic>
        <p:pic>
          <p:nvPicPr>
            <p:cNvPr id="25" name="Picture 24">
              <a:extLst>
                <a:ext uri="{FF2B5EF4-FFF2-40B4-BE49-F238E27FC236}">
                  <a16:creationId xmlns:a16="http://schemas.microsoft.com/office/drawing/2014/main" id="{2996BA9A-3B23-4D61-BDA6-4F301D515E93}"/>
                </a:ext>
              </a:extLst>
            </p:cNvPr>
            <p:cNvPicPr>
              <a:picLocks noChangeAspect="1"/>
            </p:cNvPicPr>
            <p:nvPr/>
          </p:nvPicPr>
          <p:blipFill>
            <a:blip r:embed="rId13"/>
            <a:stretch>
              <a:fillRect/>
            </a:stretch>
          </p:blipFill>
          <p:spPr>
            <a:xfrm>
              <a:off x="6207016" y="1978239"/>
              <a:ext cx="4019550" cy="600075"/>
            </a:xfrm>
            <a:prstGeom prst="rect">
              <a:avLst/>
            </a:prstGeom>
          </p:spPr>
        </p:pic>
        <p:pic>
          <p:nvPicPr>
            <p:cNvPr id="26" name="Picture 25">
              <a:extLst>
                <a:ext uri="{FF2B5EF4-FFF2-40B4-BE49-F238E27FC236}">
                  <a16:creationId xmlns:a16="http://schemas.microsoft.com/office/drawing/2014/main" id="{0B7BD026-E299-4B7F-A82E-30AAF9735519}"/>
                </a:ext>
              </a:extLst>
            </p:cNvPr>
            <p:cNvPicPr>
              <a:picLocks noChangeAspect="1"/>
            </p:cNvPicPr>
            <p:nvPr/>
          </p:nvPicPr>
          <p:blipFill rotWithShape="1">
            <a:blip r:embed="rId14"/>
            <a:srcRect l="29431" b="6823"/>
            <a:stretch/>
          </p:blipFill>
          <p:spPr>
            <a:xfrm>
              <a:off x="6207016" y="2803226"/>
              <a:ext cx="4019551" cy="470380"/>
            </a:xfrm>
            <a:prstGeom prst="rect">
              <a:avLst/>
            </a:prstGeom>
          </p:spPr>
        </p:pic>
        <p:pic>
          <p:nvPicPr>
            <p:cNvPr id="27" name="Picture 26">
              <a:extLst>
                <a:ext uri="{FF2B5EF4-FFF2-40B4-BE49-F238E27FC236}">
                  <a16:creationId xmlns:a16="http://schemas.microsoft.com/office/drawing/2014/main" id="{890D007A-DD9C-4094-B4B5-0E278559D63E}"/>
                </a:ext>
              </a:extLst>
            </p:cNvPr>
            <p:cNvPicPr>
              <a:picLocks noChangeAspect="1"/>
            </p:cNvPicPr>
            <p:nvPr/>
          </p:nvPicPr>
          <p:blipFill>
            <a:blip r:embed="rId15"/>
            <a:stretch>
              <a:fillRect/>
            </a:stretch>
          </p:blipFill>
          <p:spPr>
            <a:xfrm>
              <a:off x="7197184" y="3408582"/>
              <a:ext cx="2785016" cy="885558"/>
            </a:xfrm>
            <a:prstGeom prst="rect">
              <a:avLst/>
            </a:prstGeom>
          </p:spPr>
        </p:pic>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D79EC3E-96EF-4CEA-8661-8BF6F62A6F91}"/>
                  </a:ext>
                </a:extLst>
              </p:cNvPr>
              <p:cNvSpPr/>
              <p:nvPr/>
            </p:nvSpPr>
            <p:spPr>
              <a:xfrm>
                <a:off x="563496" y="837975"/>
                <a:ext cx="4467413" cy="812530"/>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Light" panose="020F0302020204030204"/>
                    <a:ea typeface="+mn-ea"/>
                    <a:cs typeface="+mn-cs"/>
                  </a:rPr>
                  <a:t>Consider a volume </a:t>
                </a:r>
                <a14:m>
                  <m:oMath xmlns:m="http://schemas.openxmlformats.org/officeDocument/2006/math">
                    <m:r>
                      <m:rPr>
                        <m:sty m:val="p"/>
                      </m:rPr>
                      <a:rPr kumimoji="0" lang="en-US" sz="2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oMath>
                </a14:m>
                <a:r>
                  <a:rPr kumimoji="0" lang="en-US" sz="2600" b="0" i="0" u="none" strike="noStrike" kern="1200" cap="none" spc="0" normalizeH="0" baseline="0" noProof="0" dirty="0">
                    <a:ln>
                      <a:noFill/>
                    </a:ln>
                    <a:solidFill>
                      <a:prstClr val="black"/>
                    </a:solidFill>
                    <a:effectLst/>
                    <a:uLnTx/>
                    <a:uFillTx/>
                    <a:latin typeface="Calibri Light" panose="020F0302020204030204"/>
                    <a:ea typeface="+mn-ea"/>
                    <a:cs typeface="+mn-cs"/>
                  </a:rPr>
                  <a:t> bounded by the surface </a:t>
                </a:r>
                <a14:m>
                  <m:oMath xmlns:m="http://schemas.openxmlformats.org/officeDocument/2006/math">
                    <m:r>
                      <m:rPr>
                        <m:sty m:val="p"/>
                      </m:rPr>
                      <a:rPr kumimoji="0" lang="en-US" sz="2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Γ</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oMath>
                </a14:m>
                <a:r>
                  <a:rPr kumimoji="0" lang="en-US" sz="2600" b="0" i="0" u="none" strike="noStrike" kern="1200" cap="none" spc="0" normalizeH="0" baseline="0" noProof="0" dirty="0">
                    <a:ln>
                      <a:noFill/>
                    </a:ln>
                    <a:solidFill>
                      <a:prstClr val="black"/>
                    </a:solidFill>
                    <a:effectLst/>
                    <a:uLnTx/>
                    <a:uFillTx/>
                    <a:latin typeface="Calibri Light" panose="020F0302020204030204"/>
                    <a:ea typeface="+mn-ea"/>
                    <a:cs typeface="+mn-cs"/>
                  </a:rPr>
                  <a:t>.</a:t>
                </a:r>
              </a:p>
            </p:txBody>
          </p:sp>
        </mc:Choice>
        <mc:Fallback xmlns="">
          <p:sp>
            <p:nvSpPr>
              <p:cNvPr id="8" name="Rectangle 7">
                <a:extLst>
                  <a:ext uri="{FF2B5EF4-FFF2-40B4-BE49-F238E27FC236}">
                    <a16:creationId xmlns:a16="http://schemas.microsoft.com/office/drawing/2014/main" id="{FD79EC3E-96EF-4CEA-8661-8BF6F62A6F91}"/>
                  </a:ext>
                </a:extLst>
              </p:cNvPr>
              <p:cNvSpPr>
                <a:spLocks noRot="1" noChangeAspect="1" noMove="1" noResize="1" noEditPoints="1" noAdjustHandles="1" noChangeArrowheads="1" noChangeShapeType="1" noTextEdit="1"/>
              </p:cNvSpPr>
              <p:nvPr/>
            </p:nvSpPr>
            <p:spPr>
              <a:xfrm>
                <a:off x="563496" y="837975"/>
                <a:ext cx="4467413" cy="812530"/>
              </a:xfrm>
              <a:prstGeom prst="rect">
                <a:avLst/>
              </a:prstGeom>
              <a:blipFill>
                <a:blip r:embed="rId16"/>
                <a:stretch>
                  <a:fillRect l="-2456" t="-11194" b="-18657"/>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E379DFF-CAC6-41EA-A4B4-22EAB513D875}"/>
              </a:ext>
            </a:extLst>
          </p:cNvPr>
          <p:cNvPicPr>
            <a:picLocks noChangeAspect="1"/>
          </p:cNvPicPr>
          <p:nvPr/>
        </p:nvPicPr>
        <p:blipFill>
          <a:blip r:embed="rId17"/>
          <a:stretch>
            <a:fillRect/>
          </a:stretch>
        </p:blipFill>
        <p:spPr>
          <a:xfrm>
            <a:off x="3048419" y="7545665"/>
            <a:ext cx="10055014" cy="322771"/>
          </a:xfrm>
          <a:prstGeom prst="rect">
            <a:avLst/>
          </a:prstGeom>
        </p:spPr>
      </p:pic>
    </p:spTree>
    <p:extLst>
      <p:ext uri="{BB962C8B-B14F-4D97-AF65-F5344CB8AC3E}">
        <p14:creationId xmlns:p14="http://schemas.microsoft.com/office/powerpoint/2010/main" val="347968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B965-EBD5-44DD-8803-2D5F141F13C1}"/>
              </a:ext>
            </a:extLst>
          </p:cNvPr>
          <p:cNvSpPr>
            <a:spLocks noGrp="1"/>
          </p:cNvSpPr>
          <p:nvPr>
            <p:ph type="title"/>
          </p:nvPr>
        </p:nvSpPr>
        <p:spPr/>
        <p:txBody>
          <a:bodyPr/>
          <a:lstStyle/>
          <a:p>
            <a:r>
              <a:rPr lang="en-US" dirty="0" err="1"/>
              <a:t>DtN</a:t>
            </a:r>
            <a:r>
              <a:rPr lang="en-US" dirty="0"/>
              <a:t> operator and Steklov eigenvalue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76F784-365B-41CC-A8FA-E0A174FD294D}"/>
                  </a:ext>
                </a:extLst>
              </p:cNvPr>
              <p:cNvSpPr>
                <a:spLocks noGrp="1"/>
              </p:cNvSpPr>
              <p:nvPr>
                <p:ph idx="1"/>
              </p:nvPr>
            </p:nvSpPr>
            <p:spPr>
              <a:xfrm>
                <a:off x="838200" y="1304786"/>
                <a:ext cx="10515600" cy="1174525"/>
              </a:xfrm>
            </p:spPr>
            <p:txBody>
              <a:bodyPr/>
              <a:lstStyle/>
              <a:p>
                <a:r>
                  <a:rPr lang="en-US" dirty="0"/>
                  <a:t>Discrete Dirichlet-to-Neumann operator:</a:t>
                </a:r>
                <a:r>
                  <a:rPr lang="en-US" b="1" dirty="0"/>
                  <a:t> </a:t>
                </a:r>
                <a14:m>
                  <m:oMath xmlns:m="http://schemas.openxmlformats.org/officeDocument/2006/math">
                    <m:r>
                      <a:rPr lang="en-US" b="1" i="0" dirty="0">
                        <a:latin typeface="Cambria Math" panose="02040503050406030204" pitchFamily="18" charset="0"/>
                      </a:rPr>
                      <m:t>𝐒</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ℝ</m:t>
                        </m:r>
                      </m:e>
                      <m:sup>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𝑛</m:t>
                        </m:r>
                      </m:sup>
                    </m:sSup>
                  </m:oMath>
                </a14:m>
                <a:r>
                  <a:rPr lang="en-US" dirty="0"/>
                  <a:t>.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oMath>
                </a14:m>
                <a:r>
                  <a:rPr lang="en-US" sz="1800" dirty="0"/>
                  <a:t> number of vertices</a:t>
                </a:r>
              </a:p>
              <a:p>
                <a14:m>
                  <m:oMath xmlns:m="http://schemas.openxmlformats.org/officeDocument/2006/math">
                    <m:r>
                      <a:rPr lang="en-US" b="1" i="0" dirty="0">
                        <a:latin typeface="Cambria Math" panose="02040503050406030204" pitchFamily="18" charset="0"/>
                      </a:rPr>
                      <m:t>𝐒</m:t>
                    </m:r>
                  </m:oMath>
                </a14:m>
                <a:r>
                  <a:rPr lang="en-US" dirty="0"/>
                  <a:t> is symmetric and positive semidefinite. </a:t>
                </a:r>
              </a:p>
              <a:p>
                <a:endParaRPr lang="en-US" dirty="0"/>
              </a:p>
            </p:txBody>
          </p:sp>
        </mc:Choice>
        <mc:Fallback xmlns="">
          <p:sp>
            <p:nvSpPr>
              <p:cNvPr id="3" name="Content Placeholder 2">
                <a:extLst>
                  <a:ext uri="{FF2B5EF4-FFF2-40B4-BE49-F238E27FC236}">
                    <a16:creationId xmlns:a16="http://schemas.microsoft.com/office/drawing/2014/main" id="{3A76F784-365B-41CC-A8FA-E0A174FD294D}"/>
                  </a:ext>
                </a:extLst>
              </p:cNvPr>
              <p:cNvSpPr>
                <a:spLocks noGrp="1" noRot="1" noChangeAspect="1" noMove="1" noResize="1" noEditPoints="1" noAdjustHandles="1" noChangeArrowheads="1" noChangeShapeType="1" noTextEdit="1"/>
              </p:cNvSpPr>
              <p:nvPr>
                <p:ph idx="1"/>
              </p:nvPr>
            </p:nvSpPr>
            <p:spPr>
              <a:xfrm>
                <a:off x="838200" y="1304786"/>
                <a:ext cx="10515600" cy="1174525"/>
              </a:xfrm>
              <a:blipFill>
                <a:blip r:embed="rId3"/>
                <a:stretch>
                  <a:fillRect l="-928" t="-7772"/>
                </a:stretch>
              </a:blipFill>
            </p:spPr>
            <p:txBody>
              <a:bodyPr/>
              <a:lstStyle/>
              <a:p>
                <a:r>
                  <a:rPr lang="en-US">
                    <a:noFill/>
                  </a:rPr>
                  <a:t> </a:t>
                </a:r>
              </a:p>
            </p:txBody>
          </p:sp>
        </mc:Fallback>
      </mc:AlternateContent>
      <p:pic>
        <p:nvPicPr>
          <p:cNvPr id="4" name="Content Placeholder 4">
            <a:extLst>
              <a:ext uri="{FF2B5EF4-FFF2-40B4-BE49-F238E27FC236}">
                <a16:creationId xmlns:a16="http://schemas.microsoft.com/office/drawing/2014/main" id="{EB86E495-4DC3-48AD-83EA-44602FE6592F}"/>
              </a:ext>
            </a:extLst>
          </p:cNvPr>
          <p:cNvPicPr>
            <a:picLocks noChangeAspect="1"/>
          </p:cNvPicPr>
          <p:nvPr/>
        </p:nvPicPr>
        <p:blipFill rotWithShape="1">
          <a:blip r:embed="rId4"/>
          <a:srcRect b="49904"/>
          <a:stretch/>
        </p:blipFill>
        <p:spPr>
          <a:xfrm>
            <a:off x="13461148" y="5527192"/>
            <a:ext cx="11496821" cy="1051104"/>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10E7D7A-3383-42A7-B40D-846E79280D0F}"/>
                  </a:ext>
                </a:extLst>
              </p:cNvPr>
              <p:cNvSpPr/>
              <p:nvPr/>
            </p:nvSpPr>
            <p:spPr>
              <a:xfrm>
                <a:off x="1663893" y="2528169"/>
                <a:ext cx="1884161" cy="1884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𝐒</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ℝ</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𝑛</m:t>
                          </m:r>
                        </m:sup>
                      </m:sSup>
                    </m:oMath>
                  </m:oMathPara>
                </a14:m>
                <a:endParaRPr lang="en-US" dirty="0"/>
              </a:p>
            </p:txBody>
          </p:sp>
        </mc:Choice>
        <mc:Fallback xmlns="">
          <p:sp>
            <p:nvSpPr>
              <p:cNvPr id="5" name="Rectangle 4">
                <a:extLst>
                  <a:ext uri="{FF2B5EF4-FFF2-40B4-BE49-F238E27FC236}">
                    <a16:creationId xmlns:a16="http://schemas.microsoft.com/office/drawing/2014/main" id="{710E7D7A-3383-42A7-B40D-846E79280D0F}"/>
                  </a:ext>
                </a:extLst>
              </p:cNvPr>
              <p:cNvSpPr>
                <a:spLocks noRot="1" noChangeAspect="1" noMove="1" noResize="1" noEditPoints="1" noAdjustHandles="1" noChangeArrowheads="1" noChangeShapeType="1" noTextEdit="1"/>
              </p:cNvSpPr>
              <p:nvPr/>
            </p:nvSpPr>
            <p:spPr>
              <a:xfrm>
                <a:off x="1663893" y="2528169"/>
                <a:ext cx="1884161" cy="1884161"/>
              </a:xfrm>
              <a:prstGeom prst="rect">
                <a:avLst/>
              </a:prstGeom>
              <a:blipFill>
                <a:blip r:embed="rId5"/>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703F9E4C-CC26-4EA0-AD11-B3FF332A5C55}"/>
              </a:ext>
            </a:extLst>
          </p:cNvPr>
          <p:cNvGrpSpPr/>
          <p:nvPr/>
        </p:nvGrpSpPr>
        <p:grpSpPr>
          <a:xfrm>
            <a:off x="3727519" y="2507133"/>
            <a:ext cx="6633118" cy="1905196"/>
            <a:chOff x="3686575" y="2465885"/>
            <a:chExt cx="6633118" cy="1905196"/>
          </a:xfrm>
        </p:grpSpPr>
        <p:grpSp>
          <p:nvGrpSpPr>
            <p:cNvPr id="35" name="Group 34">
              <a:extLst>
                <a:ext uri="{FF2B5EF4-FFF2-40B4-BE49-F238E27FC236}">
                  <a16:creationId xmlns:a16="http://schemas.microsoft.com/office/drawing/2014/main" id="{6A240E91-23D7-4A26-88F6-B3DE48C16095}"/>
                </a:ext>
              </a:extLst>
            </p:cNvPr>
            <p:cNvGrpSpPr/>
            <p:nvPr/>
          </p:nvGrpSpPr>
          <p:grpSpPr>
            <a:xfrm>
              <a:off x="6337091" y="2486919"/>
              <a:ext cx="1890346" cy="1884161"/>
              <a:chOff x="6337091" y="2486919"/>
              <a:chExt cx="1890346" cy="1884161"/>
            </a:xfrm>
          </p:grpSpPr>
          <p:sp>
            <p:nvSpPr>
              <p:cNvPr id="7" name="Rectangle 6">
                <a:extLst>
                  <a:ext uri="{FF2B5EF4-FFF2-40B4-BE49-F238E27FC236}">
                    <a16:creationId xmlns:a16="http://schemas.microsoft.com/office/drawing/2014/main" id="{FC5FB42D-CA56-433B-9B99-EE9F04FE5D7C}"/>
                  </a:ext>
                </a:extLst>
              </p:cNvPr>
              <p:cNvSpPr/>
              <p:nvPr/>
            </p:nvSpPr>
            <p:spPr>
              <a:xfrm>
                <a:off x="6337091" y="2486919"/>
                <a:ext cx="1884161" cy="1884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C31047C-69D3-4EFE-B996-BB5D48078646}"/>
                      </a:ext>
                    </a:extLst>
                  </p:cNvPr>
                  <p:cNvSpPr/>
                  <p:nvPr/>
                </p:nvSpPr>
                <p:spPr>
                  <a:xfrm>
                    <a:off x="6337091" y="2486919"/>
                    <a:ext cx="304477" cy="3077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𝛌</m:t>
                              </m:r>
                            </m:e>
                            <m:sub>
                              <m:r>
                                <a:rPr lang="en-US" b="1" i="0" smtClean="0">
                                  <a:solidFill>
                                    <a:schemeClr val="tx1"/>
                                  </a:solidFill>
                                  <a:latin typeface="Cambria Math" panose="02040503050406030204" pitchFamily="18" charset="0"/>
                                </a:rPr>
                                <m:t>𝟎</m:t>
                              </m:r>
                            </m:sub>
                          </m:sSub>
                        </m:oMath>
                      </m:oMathPara>
                    </a14:m>
                    <a:endParaRPr lang="en-US" b="1" dirty="0">
                      <a:solidFill>
                        <a:schemeClr val="tx1"/>
                      </a:solidFill>
                    </a:endParaRPr>
                  </a:p>
                </p:txBody>
              </p:sp>
            </mc:Choice>
            <mc:Fallback xmlns="">
              <p:sp>
                <p:nvSpPr>
                  <p:cNvPr id="8" name="Rectangle 7">
                    <a:extLst>
                      <a:ext uri="{FF2B5EF4-FFF2-40B4-BE49-F238E27FC236}">
                        <a16:creationId xmlns:a16="http://schemas.microsoft.com/office/drawing/2014/main" id="{EC31047C-69D3-4EFE-B996-BB5D48078646}"/>
                      </a:ext>
                    </a:extLst>
                  </p:cNvPr>
                  <p:cNvSpPr>
                    <a:spLocks noRot="1" noChangeAspect="1" noMove="1" noResize="1" noEditPoints="1" noAdjustHandles="1" noChangeArrowheads="1" noChangeShapeType="1" noTextEdit="1"/>
                  </p:cNvSpPr>
                  <p:nvPr/>
                </p:nvSpPr>
                <p:spPr>
                  <a:xfrm>
                    <a:off x="6337091" y="2486919"/>
                    <a:ext cx="304477" cy="307731"/>
                  </a:xfrm>
                  <a:prstGeom prst="rect">
                    <a:avLst/>
                  </a:prstGeom>
                  <a:blipFill>
                    <a:blip r:embed="rId6"/>
                    <a:stretch>
                      <a:fillRect l="-2352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BEBE2C-825D-4E59-89AE-5A02B3802851}"/>
                      </a:ext>
                    </a:extLst>
                  </p:cNvPr>
                  <p:cNvSpPr/>
                  <p:nvPr/>
                </p:nvSpPr>
                <p:spPr>
                  <a:xfrm>
                    <a:off x="6642462" y="2794650"/>
                    <a:ext cx="304477" cy="3077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𝛌</m:t>
                              </m:r>
                            </m:e>
                            <m:sub>
                              <m:r>
                                <a:rPr lang="en-US" b="1" i="0" smtClean="0">
                                  <a:solidFill>
                                    <a:schemeClr val="tx1"/>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9" name="Rectangle 8">
                    <a:extLst>
                      <a:ext uri="{FF2B5EF4-FFF2-40B4-BE49-F238E27FC236}">
                        <a16:creationId xmlns:a16="http://schemas.microsoft.com/office/drawing/2014/main" id="{BBBEBE2C-825D-4E59-89AE-5A02B3802851}"/>
                      </a:ext>
                    </a:extLst>
                  </p:cNvPr>
                  <p:cNvSpPr>
                    <a:spLocks noRot="1" noChangeAspect="1" noMove="1" noResize="1" noEditPoints="1" noAdjustHandles="1" noChangeArrowheads="1" noChangeShapeType="1" noTextEdit="1"/>
                  </p:cNvSpPr>
                  <p:nvPr/>
                </p:nvSpPr>
                <p:spPr>
                  <a:xfrm>
                    <a:off x="6642462" y="2794650"/>
                    <a:ext cx="304477" cy="307731"/>
                  </a:xfrm>
                  <a:prstGeom prst="rect">
                    <a:avLst/>
                  </a:prstGeom>
                  <a:blipFill>
                    <a:blip r:embed="rId7"/>
                    <a:stretch>
                      <a:fillRect l="-23077"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B3F13FB-226C-4513-AB0E-55A0230CEE48}"/>
                      </a:ext>
                    </a:extLst>
                  </p:cNvPr>
                  <p:cNvSpPr/>
                  <p:nvPr/>
                </p:nvSpPr>
                <p:spPr>
                  <a:xfrm>
                    <a:off x="6947833" y="3102381"/>
                    <a:ext cx="304477" cy="3077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𝛌</m:t>
                              </m:r>
                            </m:e>
                            <m:sub>
                              <m:r>
                                <a:rPr lang="en-US" b="1" i="0" smtClean="0">
                                  <a:solidFill>
                                    <a:schemeClr val="tx1"/>
                                  </a:solidFill>
                                  <a:latin typeface="Cambria Math" panose="02040503050406030204" pitchFamily="18" charset="0"/>
                                </a:rPr>
                                <m:t>𝟐</m:t>
                              </m:r>
                            </m:sub>
                          </m:sSub>
                        </m:oMath>
                      </m:oMathPara>
                    </a14:m>
                    <a:endParaRPr lang="en-US" b="1" dirty="0">
                      <a:solidFill>
                        <a:schemeClr val="tx1"/>
                      </a:solidFill>
                    </a:endParaRPr>
                  </a:p>
                </p:txBody>
              </p:sp>
            </mc:Choice>
            <mc:Fallback xmlns="">
              <p:sp>
                <p:nvSpPr>
                  <p:cNvPr id="10" name="Rectangle 9">
                    <a:extLst>
                      <a:ext uri="{FF2B5EF4-FFF2-40B4-BE49-F238E27FC236}">
                        <a16:creationId xmlns:a16="http://schemas.microsoft.com/office/drawing/2014/main" id="{2B3F13FB-226C-4513-AB0E-55A0230CEE48}"/>
                      </a:ext>
                    </a:extLst>
                  </p:cNvPr>
                  <p:cNvSpPr>
                    <a:spLocks noRot="1" noChangeAspect="1" noMove="1" noResize="1" noEditPoints="1" noAdjustHandles="1" noChangeArrowheads="1" noChangeShapeType="1" noTextEdit="1"/>
                  </p:cNvSpPr>
                  <p:nvPr/>
                </p:nvSpPr>
                <p:spPr>
                  <a:xfrm>
                    <a:off x="6947833" y="3102381"/>
                    <a:ext cx="304477" cy="307731"/>
                  </a:xfrm>
                  <a:prstGeom prst="rect">
                    <a:avLst/>
                  </a:prstGeom>
                  <a:blipFill>
                    <a:blip r:embed="rId8"/>
                    <a:stretch>
                      <a:fillRect l="-23077"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EBF3377-D803-4059-87EC-F22993CE366D}"/>
                      </a:ext>
                    </a:extLst>
                  </p:cNvPr>
                  <p:cNvSpPr/>
                  <p:nvPr/>
                </p:nvSpPr>
                <p:spPr>
                  <a:xfrm>
                    <a:off x="7922960" y="4063349"/>
                    <a:ext cx="304477" cy="3077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𝛌</m:t>
                              </m:r>
                            </m:e>
                            <m:sub>
                              <m:r>
                                <a:rPr lang="en-US" b="1" i="0" smtClean="0">
                                  <a:solidFill>
                                    <a:schemeClr val="tx1"/>
                                  </a:solidFill>
                                  <a:latin typeface="Cambria Math" panose="02040503050406030204" pitchFamily="18" charset="0"/>
                                </a:rPr>
                                <m:t>𝐧</m:t>
                              </m:r>
                            </m:sub>
                          </m:sSub>
                        </m:oMath>
                      </m:oMathPara>
                    </a14:m>
                    <a:endParaRPr lang="en-US" b="1" dirty="0">
                      <a:solidFill>
                        <a:schemeClr val="tx1"/>
                      </a:solidFill>
                    </a:endParaRPr>
                  </a:p>
                </p:txBody>
              </p:sp>
            </mc:Choice>
            <mc:Fallback xmlns="">
              <p:sp>
                <p:nvSpPr>
                  <p:cNvPr id="11" name="Rectangle 10">
                    <a:extLst>
                      <a:ext uri="{FF2B5EF4-FFF2-40B4-BE49-F238E27FC236}">
                        <a16:creationId xmlns:a16="http://schemas.microsoft.com/office/drawing/2014/main" id="{8EBF3377-D803-4059-87EC-F22993CE366D}"/>
                      </a:ext>
                    </a:extLst>
                  </p:cNvPr>
                  <p:cNvSpPr>
                    <a:spLocks noRot="1" noChangeAspect="1" noMove="1" noResize="1" noEditPoints="1" noAdjustHandles="1" noChangeArrowheads="1" noChangeShapeType="1" noTextEdit="1"/>
                  </p:cNvSpPr>
                  <p:nvPr/>
                </p:nvSpPr>
                <p:spPr>
                  <a:xfrm>
                    <a:off x="7922960" y="4063349"/>
                    <a:ext cx="304477" cy="307731"/>
                  </a:xfrm>
                  <a:prstGeom prst="rect">
                    <a:avLst/>
                  </a:prstGeom>
                  <a:blipFill>
                    <a:blip r:embed="rId9"/>
                    <a:stretch>
                      <a:fillRect l="-23077" b="-384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7D7A37B-ADB0-4CED-B467-17AEE0463C83}"/>
                  </a:ext>
                </a:extLst>
              </p:cNvPr>
              <p:cNvCxnSpPr>
                <a:cxnSpLocks/>
              </p:cNvCxnSpPr>
              <p:nvPr/>
            </p:nvCxnSpPr>
            <p:spPr>
              <a:xfrm>
                <a:off x="7252310" y="3401904"/>
                <a:ext cx="670650" cy="661445"/>
              </a:xfrm>
              <a:prstGeom prst="line">
                <a:avLst/>
              </a:prstGeom>
              <a:ln w="5715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807FC1A-18C8-4426-ADC6-A58C75BE70D6}"/>
                </a:ext>
              </a:extLst>
            </p:cNvPr>
            <p:cNvGrpSpPr/>
            <p:nvPr/>
          </p:nvGrpSpPr>
          <p:grpSpPr>
            <a:xfrm>
              <a:off x="4231010" y="2486918"/>
              <a:ext cx="1891803" cy="1884163"/>
              <a:chOff x="4231010" y="2486918"/>
              <a:chExt cx="1891803" cy="1884163"/>
            </a:xfrm>
          </p:grpSpPr>
          <p:sp>
            <p:nvSpPr>
              <p:cNvPr id="6" name="Rectangle 5">
                <a:extLst>
                  <a:ext uri="{FF2B5EF4-FFF2-40B4-BE49-F238E27FC236}">
                    <a16:creationId xmlns:a16="http://schemas.microsoft.com/office/drawing/2014/main" id="{A7FF9646-9536-41B3-B4D1-F08E67A9597F}"/>
                  </a:ext>
                </a:extLst>
              </p:cNvPr>
              <p:cNvSpPr/>
              <p:nvPr/>
            </p:nvSpPr>
            <p:spPr>
              <a:xfrm>
                <a:off x="4237195" y="2486920"/>
                <a:ext cx="1884161" cy="18841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4C7AF4C-4023-49A0-9CA2-4B5D6D7C3F78}"/>
                      </a:ext>
                    </a:extLst>
                  </p:cNvPr>
                  <p:cNvSpPr/>
                  <p:nvPr/>
                </p:nvSpPr>
                <p:spPr>
                  <a:xfrm>
                    <a:off x="4231010"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oMath>
                      </m:oMathPara>
                    </a14:m>
                    <a:endParaRPr lang="en-US" dirty="0"/>
                  </a:p>
                </p:txBody>
              </p:sp>
            </mc:Choice>
            <mc:Fallback xmlns="">
              <p:sp>
                <p:nvSpPr>
                  <p:cNvPr id="13" name="Rectangle 12">
                    <a:extLst>
                      <a:ext uri="{FF2B5EF4-FFF2-40B4-BE49-F238E27FC236}">
                        <a16:creationId xmlns:a16="http://schemas.microsoft.com/office/drawing/2014/main" id="{D4C7AF4C-4023-49A0-9CA2-4B5D6D7C3F78}"/>
                      </a:ext>
                    </a:extLst>
                  </p:cNvPr>
                  <p:cNvSpPr>
                    <a:spLocks noRot="1" noChangeAspect="1" noMove="1" noResize="1" noEditPoints="1" noAdjustHandles="1" noChangeArrowheads="1" noChangeShapeType="1" noTextEdit="1"/>
                  </p:cNvSpPr>
                  <p:nvPr/>
                </p:nvSpPr>
                <p:spPr>
                  <a:xfrm>
                    <a:off x="4231010" y="2486918"/>
                    <a:ext cx="337036" cy="1884161"/>
                  </a:xfrm>
                  <a:prstGeom prst="rect">
                    <a:avLst/>
                  </a:prstGeom>
                  <a:blipFill>
                    <a:blip r:embed="rId10"/>
                    <a:stretch>
                      <a:fillRect l="-2631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C21CD43-461F-4422-97C0-637E40DFDC11}"/>
                      </a:ext>
                    </a:extLst>
                  </p:cNvPr>
                  <p:cNvSpPr/>
                  <p:nvPr/>
                </p:nvSpPr>
                <p:spPr>
                  <a:xfrm>
                    <a:off x="4568046"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m:oMathPara>
                    </a14:m>
                    <a:endParaRPr lang="en-US" dirty="0"/>
                  </a:p>
                </p:txBody>
              </p:sp>
            </mc:Choice>
            <mc:Fallback xmlns="">
              <p:sp>
                <p:nvSpPr>
                  <p:cNvPr id="14" name="Rectangle 13">
                    <a:extLst>
                      <a:ext uri="{FF2B5EF4-FFF2-40B4-BE49-F238E27FC236}">
                        <a16:creationId xmlns:a16="http://schemas.microsoft.com/office/drawing/2014/main" id="{AC21CD43-461F-4422-97C0-637E40DFDC11}"/>
                      </a:ext>
                    </a:extLst>
                  </p:cNvPr>
                  <p:cNvSpPr>
                    <a:spLocks noRot="1" noChangeAspect="1" noMove="1" noResize="1" noEditPoints="1" noAdjustHandles="1" noChangeArrowheads="1" noChangeShapeType="1" noTextEdit="1"/>
                  </p:cNvSpPr>
                  <p:nvPr/>
                </p:nvSpPr>
                <p:spPr>
                  <a:xfrm>
                    <a:off x="4568046" y="2486918"/>
                    <a:ext cx="337036" cy="1884161"/>
                  </a:xfrm>
                  <a:prstGeom prst="rect">
                    <a:avLst/>
                  </a:prstGeom>
                  <a:blipFill>
                    <a:blip r:embed="rId11"/>
                    <a:stretch>
                      <a:fillRect l="-2413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522E8DE-56DF-442C-856C-936D856D6484}"/>
                      </a:ext>
                    </a:extLst>
                  </p:cNvPr>
                  <p:cNvSpPr/>
                  <p:nvPr/>
                </p:nvSpPr>
                <p:spPr>
                  <a:xfrm>
                    <a:off x="4894260"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m:oMathPara>
                    </a14:m>
                    <a:endParaRPr lang="en-US" dirty="0"/>
                  </a:p>
                </p:txBody>
              </p:sp>
            </mc:Choice>
            <mc:Fallback xmlns="">
              <p:sp>
                <p:nvSpPr>
                  <p:cNvPr id="15" name="Rectangle 14">
                    <a:extLst>
                      <a:ext uri="{FF2B5EF4-FFF2-40B4-BE49-F238E27FC236}">
                        <a16:creationId xmlns:a16="http://schemas.microsoft.com/office/drawing/2014/main" id="{1522E8DE-56DF-442C-856C-936D856D6484}"/>
                      </a:ext>
                    </a:extLst>
                  </p:cNvPr>
                  <p:cNvSpPr>
                    <a:spLocks noRot="1" noChangeAspect="1" noMove="1" noResize="1" noEditPoints="1" noAdjustHandles="1" noChangeArrowheads="1" noChangeShapeType="1" noTextEdit="1"/>
                  </p:cNvSpPr>
                  <p:nvPr/>
                </p:nvSpPr>
                <p:spPr>
                  <a:xfrm>
                    <a:off x="4894260" y="2486918"/>
                    <a:ext cx="337036" cy="1884161"/>
                  </a:xfrm>
                  <a:prstGeom prst="rect">
                    <a:avLst/>
                  </a:prstGeom>
                  <a:blipFill>
                    <a:blip r:embed="rId12"/>
                    <a:stretch>
                      <a:fillRect l="-2631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C3020C3-14CF-43D4-BD37-9F9696839C38}"/>
                      </a:ext>
                    </a:extLst>
                  </p:cNvPr>
                  <p:cNvSpPr/>
                  <p:nvPr/>
                </p:nvSpPr>
                <p:spPr>
                  <a:xfrm>
                    <a:off x="5785777"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oMath>
                      </m:oMathPara>
                    </a14:m>
                    <a:endParaRPr lang="en-US" dirty="0"/>
                  </a:p>
                </p:txBody>
              </p:sp>
            </mc:Choice>
            <mc:Fallback xmlns="">
              <p:sp>
                <p:nvSpPr>
                  <p:cNvPr id="16" name="Rectangle 15">
                    <a:extLst>
                      <a:ext uri="{FF2B5EF4-FFF2-40B4-BE49-F238E27FC236}">
                        <a16:creationId xmlns:a16="http://schemas.microsoft.com/office/drawing/2014/main" id="{BC3020C3-14CF-43D4-BD37-9F9696839C38}"/>
                      </a:ext>
                    </a:extLst>
                  </p:cNvPr>
                  <p:cNvSpPr>
                    <a:spLocks noRot="1" noChangeAspect="1" noMove="1" noResize="1" noEditPoints="1" noAdjustHandles="1" noChangeArrowheads="1" noChangeShapeType="1" noTextEdit="1"/>
                  </p:cNvSpPr>
                  <p:nvPr/>
                </p:nvSpPr>
                <p:spPr>
                  <a:xfrm>
                    <a:off x="5785777" y="2486918"/>
                    <a:ext cx="337036" cy="1884161"/>
                  </a:xfrm>
                  <a:prstGeom prst="rect">
                    <a:avLst/>
                  </a:prstGeom>
                  <a:blipFill>
                    <a:blip r:embed="rId13"/>
                    <a:stretch>
                      <a:fillRect l="-26316"/>
                    </a:stretch>
                  </a:blipFill>
                  <a:ln>
                    <a:solidFill>
                      <a:schemeClr val="tx1"/>
                    </a:solidFill>
                  </a:ln>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E1D1DD1E-EC0B-4C83-8EDE-8C4992B51F62}"/>
                  </a:ext>
                </a:extLst>
              </p:cNvPr>
              <p:cNvCxnSpPr>
                <a:cxnSpLocks/>
              </p:cNvCxnSpPr>
              <p:nvPr/>
            </p:nvCxnSpPr>
            <p:spPr>
              <a:xfrm>
                <a:off x="5238696" y="3428998"/>
                <a:ext cx="520474" cy="0"/>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5C32C51-5964-404B-A9A2-8857C64C1A2B}"/>
                    </a:ext>
                  </a:extLst>
                </p:cNvPr>
                <p:cNvSpPr txBox="1"/>
                <p:nvPr/>
              </p:nvSpPr>
              <p:spPr>
                <a:xfrm>
                  <a:off x="3686575" y="3190817"/>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65C32C51-5964-404B-A9A2-8857C64C1A2B}"/>
                    </a:ext>
                  </a:extLst>
                </p:cNvPr>
                <p:cNvSpPr txBox="1">
                  <a:spLocks noRot="1" noChangeAspect="1" noMove="1" noResize="1" noEditPoints="1" noAdjustHandles="1" noChangeArrowheads="1" noChangeShapeType="1" noTextEdit="1"/>
                </p:cNvSpPr>
                <p:nvPr/>
              </p:nvSpPr>
              <p:spPr>
                <a:xfrm>
                  <a:off x="3686575" y="3190817"/>
                  <a:ext cx="349455" cy="430887"/>
                </a:xfrm>
                <a:prstGeom prst="rect">
                  <a:avLst/>
                </a:prstGeom>
                <a:blipFill>
                  <a:blip r:embed="rId1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C0D162AA-B338-4F96-A8CA-D0126C00774F}"/>
                </a:ext>
              </a:extLst>
            </p:cNvPr>
            <p:cNvGrpSpPr/>
            <p:nvPr/>
          </p:nvGrpSpPr>
          <p:grpSpPr>
            <a:xfrm rot="5400000">
              <a:off x="8431710" y="2469705"/>
              <a:ext cx="1891803" cy="1884163"/>
              <a:chOff x="4231010" y="2486918"/>
              <a:chExt cx="1891803" cy="1884163"/>
            </a:xfrm>
          </p:grpSpPr>
          <p:sp>
            <p:nvSpPr>
              <p:cNvPr id="29" name="Rectangle 28">
                <a:extLst>
                  <a:ext uri="{FF2B5EF4-FFF2-40B4-BE49-F238E27FC236}">
                    <a16:creationId xmlns:a16="http://schemas.microsoft.com/office/drawing/2014/main" id="{06381BFA-C5D5-4532-A56E-ECF0E1478ED6}"/>
                  </a:ext>
                </a:extLst>
              </p:cNvPr>
              <p:cNvSpPr/>
              <p:nvPr/>
            </p:nvSpPr>
            <p:spPr>
              <a:xfrm>
                <a:off x="4237195" y="2486920"/>
                <a:ext cx="1884161" cy="18841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7749EDF-38DD-4763-AD9B-A8D5DAA17335}"/>
                      </a:ext>
                    </a:extLst>
                  </p:cNvPr>
                  <p:cNvSpPr/>
                  <p:nvPr/>
                </p:nvSpPr>
                <p:spPr>
                  <a:xfrm>
                    <a:off x="4231010"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oMath>
                      </m:oMathPara>
                    </a14:m>
                    <a:endParaRPr lang="en-US" dirty="0"/>
                  </a:p>
                </p:txBody>
              </p:sp>
            </mc:Choice>
            <mc:Fallback xmlns="">
              <p:sp>
                <p:nvSpPr>
                  <p:cNvPr id="30" name="Rectangle 29">
                    <a:extLst>
                      <a:ext uri="{FF2B5EF4-FFF2-40B4-BE49-F238E27FC236}">
                        <a16:creationId xmlns:a16="http://schemas.microsoft.com/office/drawing/2014/main" id="{B7749EDF-38DD-4763-AD9B-A8D5DAA17335}"/>
                      </a:ext>
                    </a:extLst>
                  </p:cNvPr>
                  <p:cNvSpPr>
                    <a:spLocks noRot="1" noChangeAspect="1" noMove="1" noResize="1" noEditPoints="1" noAdjustHandles="1" noChangeArrowheads="1" noChangeShapeType="1" noTextEdit="1"/>
                  </p:cNvSpPr>
                  <p:nvPr/>
                </p:nvSpPr>
                <p:spPr>
                  <a:xfrm>
                    <a:off x="4231010" y="2486918"/>
                    <a:ext cx="337036" cy="1884161"/>
                  </a:xfrm>
                  <a:prstGeom prst="rect">
                    <a:avLst/>
                  </a:prstGeom>
                  <a:blipFill>
                    <a:blip r:embed="rId15"/>
                    <a:stretch>
                      <a:fillRect t="-2631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E33DF43C-14EB-49D3-8A89-1989AE0393B6}"/>
                      </a:ext>
                    </a:extLst>
                  </p:cNvPr>
                  <p:cNvSpPr/>
                  <p:nvPr/>
                </p:nvSpPr>
                <p:spPr>
                  <a:xfrm>
                    <a:off x="4568046"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m:oMathPara>
                    </a14:m>
                    <a:endParaRPr lang="en-US" dirty="0"/>
                  </a:p>
                </p:txBody>
              </p:sp>
            </mc:Choice>
            <mc:Fallback xmlns="">
              <p:sp>
                <p:nvSpPr>
                  <p:cNvPr id="31" name="Rectangle 30">
                    <a:extLst>
                      <a:ext uri="{FF2B5EF4-FFF2-40B4-BE49-F238E27FC236}">
                        <a16:creationId xmlns:a16="http://schemas.microsoft.com/office/drawing/2014/main" id="{E33DF43C-14EB-49D3-8A89-1989AE0393B6}"/>
                      </a:ext>
                    </a:extLst>
                  </p:cNvPr>
                  <p:cNvSpPr>
                    <a:spLocks noRot="1" noChangeAspect="1" noMove="1" noResize="1" noEditPoints="1" noAdjustHandles="1" noChangeArrowheads="1" noChangeShapeType="1" noTextEdit="1"/>
                  </p:cNvSpPr>
                  <p:nvPr/>
                </p:nvSpPr>
                <p:spPr>
                  <a:xfrm>
                    <a:off x="4568046" y="2486918"/>
                    <a:ext cx="337036" cy="1884161"/>
                  </a:xfrm>
                  <a:prstGeom prst="rect">
                    <a:avLst/>
                  </a:prstGeom>
                  <a:blipFill>
                    <a:blip r:embed="rId16"/>
                    <a:stretch>
                      <a:fillRect t="-2456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062564A-9AF2-40ED-9304-7A9FA0DB41E2}"/>
                      </a:ext>
                    </a:extLst>
                  </p:cNvPr>
                  <p:cNvSpPr/>
                  <p:nvPr/>
                </p:nvSpPr>
                <p:spPr>
                  <a:xfrm>
                    <a:off x="4894260"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m:oMathPara>
                    </a14:m>
                    <a:endParaRPr lang="en-US" dirty="0"/>
                  </a:p>
                </p:txBody>
              </p:sp>
            </mc:Choice>
            <mc:Fallback xmlns="">
              <p:sp>
                <p:nvSpPr>
                  <p:cNvPr id="32" name="Rectangle 31">
                    <a:extLst>
                      <a:ext uri="{FF2B5EF4-FFF2-40B4-BE49-F238E27FC236}">
                        <a16:creationId xmlns:a16="http://schemas.microsoft.com/office/drawing/2014/main" id="{C062564A-9AF2-40ED-9304-7A9FA0DB41E2}"/>
                      </a:ext>
                    </a:extLst>
                  </p:cNvPr>
                  <p:cNvSpPr>
                    <a:spLocks noRot="1" noChangeAspect="1" noMove="1" noResize="1" noEditPoints="1" noAdjustHandles="1" noChangeArrowheads="1" noChangeShapeType="1" noTextEdit="1"/>
                  </p:cNvSpPr>
                  <p:nvPr/>
                </p:nvSpPr>
                <p:spPr>
                  <a:xfrm>
                    <a:off x="4894260" y="2486918"/>
                    <a:ext cx="337036" cy="1884161"/>
                  </a:xfrm>
                  <a:prstGeom prst="rect">
                    <a:avLst/>
                  </a:prstGeom>
                  <a:blipFill>
                    <a:blip r:embed="rId17"/>
                    <a:stretch>
                      <a:fillRect t="-2413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72E204E-164B-4A28-81DF-AA51E84AD616}"/>
                      </a:ext>
                    </a:extLst>
                  </p:cNvPr>
                  <p:cNvSpPr/>
                  <p:nvPr/>
                </p:nvSpPr>
                <p:spPr>
                  <a:xfrm>
                    <a:off x="5785777" y="2486918"/>
                    <a:ext cx="337036" cy="188416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oMath>
                      </m:oMathPara>
                    </a14:m>
                    <a:endParaRPr lang="en-US" dirty="0"/>
                  </a:p>
                </p:txBody>
              </p:sp>
            </mc:Choice>
            <mc:Fallback xmlns="">
              <p:sp>
                <p:nvSpPr>
                  <p:cNvPr id="33" name="Rectangle 32">
                    <a:extLst>
                      <a:ext uri="{FF2B5EF4-FFF2-40B4-BE49-F238E27FC236}">
                        <a16:creationId xmlns:a16="http://schemas.microsoft.com/office/drawing/2014/main" id="{572E204E-164B-4A28-81DF-AA51E84AD616}"/>
                      </a:ext>
                    </a:extLst>
                  </p:cNvPr>
                  <p:cNvSpPr>
                    <a:spLocks noRot="1" noChangeAspect="1" noMove="1" noResize="1" noEditPoints="1" noAdjustHandles="1" noChangeArrowheads="1" noChangeShapeType="1" noTextEdit="1"/>
                  </p:cNvSpPr>
                  <p:nvPr/>
                </p:nvSpPr>
                <p:spPr>
                  <a:xfrm>
                    <a:off x="5785777" y="2486918"/>
                    <a:ext cx="337036" cy="1884161"/>
                  </a:xfrm>
                  <a:prstGeom prst="rect">
                    <a:avLst/>
                  </a:prstGeom>
                  <a:blipFill>
                    <a:blip r:embed="rId18"/>
                    <a:stretch>
                      <a:fillRect t="-26316"/>
                    </a:stretch>
                  </a:blipFill>
                  <a:ln>
                    <a:solidFill>
                      <a:schemeClr val="tx1"/>
                    </a:solid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E9741DF5-C7C7-4B97-8229-03ADD8B3D191}"/>
                  </a:ext>
                </a:extLst>
              </p:cNvPr>
              <p:cNvCxnSpPr>
                <a:cxnSpLocks/>
              </p:cNvCxnSpPr>
              <p:nvPr/>
            </p:nvCxnSpPr>
            <p:spPr>
              <a:xfrm>
                <a:off x="5238696" y="3428998"/>
                <a:ext cx="520474" cy="0"/>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0B434-C559-4B49-AA72-8DD3DE4F97C1}"/>
                  </a:ext>
                </a:extLst>
              </p:cNvPr>
              <p:cNvSpPr/>
              <p:nvPr/>
            </p:nvSpPr>
            <p:spPr>
              <a:xfrm>
                <a:off x="739643" y="4655267"/>
                <a:ext cx="10515599" cy="452432"/>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This eigenvalue problem of </a:t>
                </a:r>
                <a14:m>
                  <m:oMath xmlns:m="http://schemas.openxmlformats.org/officeDocument/2006/math">
                    <m:r>
                      <a:rPr lang="en-US" sz="2600" b="1" dirty="0">
                        <a:solidFill>
                          <a:prstClr val="black"/>
                        </a:solidFill>
                        <a:latin typeface="Cambria Math" panose="02040503050406030204" pitchFamily="18" charset="0"/>
                      </a:rPr>
                      <m:t>𝐒</m:t>
                    </m:r>
                  </m:oMath>
                </a14:m>
                <a:r>
                  <a:rPr lang="en-US" sz="2600" dirty="0">
                    <a:solidFill>
                      <a:prstClr val="black"/>
                    </a:solidFill>
                    <a:latin typeface="Calibri Light" panose="020F0302020204030204"/>
                  </a:rPr>
                  <a:t> is known as the </a:t>
                </a:r>
                <a:r>
                  <a:rPr lang="en-US" sz="2600" b="1" dirty="0">
                    <a:solidFill>
                      <a:prstClr val="black"/>
                    </a:solidFill>
                    <a:latin typeface="Calibri Light" panose="020F0302020204030204"/>
                  </a:rPr>
                  <a:t>Steklov eigenvalue problem. </a:t>
                </a:r>
              </a:p>
            </p:txBody>
          </p:sp>
        </mc:Choice>
        <mc:Fallback xmlns="">
          <p:sp>
            <p:nvSpPr>
              <p:cNvPr id="19" name="Rectangle 18">
                <a:extLst>
                  <a:ext uri="{FF2B5EF4-FFF2-40B4-BE49-F238E27FC236}">
                    <a16:creationId xmlns:a16="http://schemas.microsoft.com/office/drawing/2014/main" id="{04D0B434-C559-4B49-AA72-8DD3DE4F97C1}"/>
                  </a:ext>
                </a:extLst>
              </p:cNvPr>
              <p:cNvSpPr>
                <a:spLocks noRot="1" noChangeAspect="1" noMove="1" noResize="1" noEditPoints="1" noAdjustHandles="1" noChangeArrowheads="1" noChangeShapeType="1" noTextEdit="1"/>
              </p:cNvSpPr>
              <p:nvPr/>
            </p:nvSpPr>
            <p:spPr>
              <a:xfrm>
                <a:off x="739643" y="4655267"/>
                <a:ext cx="10515599" cy="452432"/>
              </a:xfrm>
              <a:prstGeom prst="rect">
                <a:avLst/>
              </a:prstGeom>
              <a:blipFill>
                <a:blip r:embed="rId19"/>
                <a:stretch>
                  <a:fillRect l="-870" t="-21622" b="-33784"/>
                </a:stretch>
              </a:blipFill>
            </p:spPr>
            <p:txBody>
              <a:bodyPr/>
              <a:lstStyle/>
              <a:p>
                <a:r>
                  <a:rPr lang="en-US">
                    <a:noFill/>
                  </a:rPr>
                  <a:t> </a:t>
                </a:r>
              </a:p>
            </p:txBody>
          </p:sp>
        </mc:Fallback>
      </mc:AlternateContent>
    </p:spTree>
    <p:extLst>
      <p:ext uri="{BB962C8B-B14F-4D97-AF65-F5344CB8AC3E}">
        <p14:creationId xmlns:p14="http://schemas.microsoft.com/office/powerpoint/2010/main" val="108165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0D16CF2-E766-4425-826B-3B4F828AAB52}"/>
                  </a:ext>
                </a:extLst>
              </p:cNvPr>
              <p:cNvSpPr>
                <a:spLocks noGrp="1"/>
              </p:cNvSpPr>
              <p:nvPr>
                <p:ph type="title"/>
              </p:nvPr>
            </p:nvSpPr>
            <p:spPr/>
            <p:txBody>
              <a:bodyPr/>
              <a:lstStyle/>
              <a:p>
                <a:r>
                  <a:rPr lang="en-US" dirty="0"/>
                  <a:t>DtN Operator </a:t>
                </a:r>
                <a14:m>
                  <m:oMath xmlns:m="http://schemas.openxmlformats.org/officeDocument/2006/math">
                    <m:r>
                      <a:rPr lang="en-US" i="1">
                        <a:solidFill>
                          <a:srgbClr val="FFFFFF"/>
                        </a:solidFill>
                        <a:latin typeface="Cambria Math" panose="02040503050406030204" pitchFamily="18" charset="0"/>
                        <a:ea typeface="Cambria Math" panose="02040503050406030204" pitchFamily="18" charset="0"/>
                      </a:rPr>
                      <m:t>𝒮</m:t>
                    </m:r>
                    <m:r>
                      <a:rPr lang="en-US" i="1">
                        <a:solidFill>
                          <a:srgbClr val="FFFFFF"/>
                        </a:solidFill>
                        <a:latin typeface="Cambria Math" panose="02040503050406030204" pitchFamily="18" charset="0"/>
                        <a:ea typeface="Cambria Math" panose="02040503050406030204" pitchFamily="18" charset="0"/>
                      </a:rPr>
                      <m:t> </m:t>
                    </m:r>
                  </m:oMath>
                </a14:m>
                <a:r>
                  <a:rPr lang="en-US" dirty="0"/>
                  <a:t>and Extrinsic Geometry</a:t>
                </a:r>
              </a:p>
            </p:txBody>
          </p:sp>
        </mc:Choice>
        <mc:Fallback xmlns="">
          <p:sp>
            <p:nvSpPr>
              <p:cNvPr id="2" name="Title 1">
                <a:extLst>
                  <a:ext uri="{FF2B5EF4-FFF2-40B4-BE49-F238E27FC236}">
                    <a16:creationId xmlns:a16="http://schemas.microsoft.com/office/drawing/2014/main" id="{50D16CF2-E766-4425-826B-3B4F828AAB52}"/>
                  </a:ext>
                </a:extLst>
              </p:cNvPr>
              <p:cNvSpPr>
                <a:spLocks noGrp="1" noRot="1" noChangeAspect="1" noMove="1" noResize="1" noEditPoints="1" noAdjustHandles="1" noChangeArrowheads="1" noChangeShapeType="1" noTextEdit="1"/>
              </p:cNvSpPr>
              <p:nvPr>
                <p:ph type="title"/>
              </p:nvPr>
            </p:nvSpPr>
            <p:spPr>
              <a:blipFill>
                <a:blip r:embed="rId3"/>
                <a:stretch>
                  <a:fillRect l="-1040" t="-1042" b="-125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572EA187-49D5-406A-A564-3F5B1E8D39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52F78-5C07-4969-A1EB-9620EEDDDEDF}"/>
              </a:ext>
            </a:extLst>
          </p:cNvPr>
          <p:cNvPicPr>
            <a:picLocks noChangeAspect="1"/>
          </p:cNvPicPr>
          <p:nvPr/>
        </p:nvPicPr>
        <p:blipFill rotWithShape="1">
          <a:blip r:embed="rId4"/>
          <a:srcRect t="21978"/>
          <a:stretch/>
        </p:blipFill>
        <p:spPr>
          <a:xfrm>
            <a:off x="0" y="1507331"/>
            <a:ext cx="12192000" cy="5350529"/>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732EED-01D7-438C-BDA3-DC61B5EFB9D4}"/>
                  </a:ext>
                </a:extLst>
              </p:cNvPr>
              <p:cNvSpPr txBox="1">
                <a:spLocks/>
              </p:cNvSpPr>
              <p:nvPr/>
            </p:nvSpPr>
            <p:spPr>
              <a:xfrm>
                <a:off x="838200" y="1253331"/>
                <a:ext cx="10515600" cy="1421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err="1"/>
                  <a:t>DtN</a:t>
                </a:r>
                <a:r>
                  <a:rPr lang="en-US" dirty="0"/>
                  <a:t> operator </a:t>
                </a:r>
                <a14:m>
                  <m:oMath xmlns:m="http://schemas.openxmlformats.org/officeDocument/2006/math">
                    <m:r>
                      <a:rPr lang="en-US" i="1">
                        <a:latin typeface="Cambria Math" panose="02040503050406030204" pitchFamily="18" charset="0"/>
                        <a:ea typeface="Cambria Math" panose="02040503050406030204" pitchFamily="18" charset="0"/>
                      </a:rPr>
                      <m:t>𝒮</m:t>
                    </m:r>
                  </m:oMath>
                </a14:m>
                <a:r>
                  <a:rPr lang="en-US" dirty="0"/>
                  <a:t> encodes extrinsic geometry. </a:t>
                </a:r>
              </a:p>
              <a:p>
                <a:pPr lvl="1"/>
                <a:r>
                  <a:rPr lang="en-US" dirty="0"/>
                  <a:t>The surface can be recovered from its </a:t>
                </a:r>
                <a:r>
                  <a:rPr lang="en-US" dirty="0" err="1"/>
                  <a:t>DtN</a:t>
                </a:r>
                <a:r>
                  <a:rPr lang="en-US" dirty="0"/>
                  <a:t> operator up to rigid motion. </a:t>
                </a:r>
              </a:p>
              <a:p>
                <a:pPr lvl="1"/>
                <a:r>
                  <a:rPr lang="en-US" dirty="0">
                    <a:solidFill>
                      <a:schemeClr val="bg1"/>
                    </a:solidFill>
                  </a:rPr>
                  <a:t>The </a:t>
                </a:r>
                <a:r>
                  <a:rPr lang="en-US" dirty="0" err="1">
                    <a:solidFill>
                      <a:schemeClr val="bg1"/>
                    </a:solidFill>
                  </a:rPr>
                  <a:t>DtN</a:t>
                </a:r>
                <a:r>
                  <a:rPr lang="en-US" dirty="0">
                    <a:solidFill>
                      <a:schemeClr val="bg1"/>
                    </a:solidFill>
                  </a:rPr>
                  <a:t> operator captures critical extrinsic quantities like the mean curvature. </a:t>
                </a:r>
              </a:p>
              <a:p>
                <a:pPr lvl="1"/>
                <a:endParaRPr lang="en-US" dirty="0"/>
              </a:p>
              <a:p>
                <a:endParaRPr lang="en-US" dirty="0"/>
              </a:p>
            </p:txBody>
          </p:sp>
        </mc:Choice>
        <mc:Fallback xmlns="">
          <p:sp>
            <p:nvSpPr>
              <p:cNvPr id="5" name="Content Placeholder 2">
                <a:extLst>
                  <a:ext uri="{FF2B5EF4-FFF2-40B4-BE49-F238E27FC236}">
                    <a16:creationId xmlns:a16="http://schemas.microsoft.com/office/drawing/2014/main" id="{49732EED-01D7-438C-BDA3-DC61B5EFB9D4}"/>
                  </a:ext>
                </a:extLst>
              </p:cNvPr>
              <p:cNvSpPr txBox="1">
                <a:spLocks noRot="1" noChangeAspect="1" noMove="1" noResize="1" noEditPoints="1" noAdjustHandles="1" noChangeArrowheads="1" noChangeShapeType="1" noTextEdit="1"/>
              </p:cNvSpPr>
              <p:nvPr/>
            </p:nvSpPr>
            <p:spPr>
              <a:xfrm>
                <a:off x="838200" y="1253331"/>
                <a:ext cx="10515600" cy="1421630"/>
              </a:xfrm>
              <a:prstGeom prst="rect">
                <a:avLst/>
              </a:prstGeom>
              <a:blipFill>
                <a:blip r:embed="rId5"/>
                <a:stretch>
                  <a:fillRect l="-928" t="-6867" r="-58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D71F841-2BB5-42DD-9020-603A5AD8C0D9}"/>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95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C34E1CF-F362-49CF-A15E-DB630EB10A4E}"/>
                  </a:ext>
                </a:extLst>
              </p:cNvPr>
              <p:cNvSpPr>
                <a:spLocks noGrp="1"/>
              </p:cNvSpPr>
              <p:nvPr>
                <p:ph type="title"/>
              </p:nvPr>
            </p:nvSpPr>
            <p:spPr/>
            <p:txBody>
              <a:bodyPr/>
              <a:lstStyle/>
              <a:p>
                <a:r>
                  <a:rPr lang="en-US" dirty="0" err="1"/>
                  <a:t>DtN</a:t>
                </a:r>
                <a:r>
                  <a:rPr lang="en-US" dirty="0"/>
                  <a:t> Operator </a:t>
                </a:r>
                <a14:m>
                  <m:oMath xmlns:m="http://schemas.openxmlformats.org/officeDocument/2006/math">
                    <m:r>
                      <a:rPr lang="en-US" i="1">
                        <a:solidFill>
                          <a:srgbClr val="FFFFFF"/>
                        </a:solidFill>
                        <a:latin typeface="Cambria Math" panose="02040503050406030204" pitchFamily="18" charset="0"/>
                        <a:ea typeface="Cambria Math" panose="02040503050406030204" pitchFamily="18" charset="0"/>
                      </a:rPr>
                      <m:t>𝒮</m:t>
                    </m:r>
                    <m:r>
                      <a:rPr lang="en-US" i="1">
                        <a:solidFill>
                          <a:srgbClr val="FFFFFF"/>
                        </a:solidFill>
                        <a:latin typeface="Cambria Math" panose="02040503050406030204" pitchFamily="18" charset="0"/>
                        <a:ea typeface="Cambria Math" panose="02040503050406030204" pitchFamily="18" charset="0"/>
                      </a:rPr>
                      <m:t> </m:t>
                    </m:r>
                  </m:oMath>
                </a14:m>
                <a:r>
                  <a:rPr lang="en-US" dirty="0"/>
                  <a:t>and Extrinsic Geometry</a:t>
                </a:r>
              </a:p>
            </p:txBody>
          </p:sp>
        </mc:Choice>
        <mc:Fallback xmlns="">
          <p:sp>
            <p:nvSpPr>
              <p:cNvPr id="2" name="Title 1">
                <a:extLst>
                  <a:ext uri="{FF2B5EF4-FFF2-40B4-BE49-F238E27FC236}">
                    <a16:creationId xmlns:a16="http://schemas.microsoft.com/office/drawing/2014/main" id="{CC34E1CF-F362-49CF-A15E-DB630EB10A4E}"/>
                  </a:ext>
                </a:extLst>
              </p:cNvPr>
              <p:cNvSpPr>
                <a:spLocks noGrp="1" noRot="1" noChangeAspect="1" noMove="1" noResize="1" noEditPoints="1" noAdjustHandles="1" noChangeArrowheads="1" noChangeShapeType="1" noTextEdit="1"/>
              </p:cNvSpPr>
              <p:nvPr>
                <p:ph type="title"/>
              </p:nvPr>
            </p:nvSpPr>
            <p:spPr>
              <a:blipFill>
                <a:blip r:embed="rId3"/>
                <a:stretch>
                  <a:fillRect l="-1040" t="-1042"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F2D237-F995-4416-9228-29A97A12C0A2}"/>
                  </a:ext>
                </a:extLst>
              </p:cNvPr>
              <p:cNvSpPr>
                <a:spLocks noGrp="1"/>
              </p:cNvSpPr>
              <p:nvPr>
                <p:ph idx="1"/>
              </p:nvPr>
            </p:nvSpPr>
            <p:spPr>
              <a:xfrm>
                <a:off x="838200" y="1253331"/>
                <a:ext cx="10515600" cy="1421630"/>
              </a:xfrm>
            </p:spPr>
            <p:txBody>
              <a:bodyPr/>
              <a:lstStyle/>
              <a:p>
                <a:r>
                  <a:rPr lang="en-US" dirty="0"/>
                  <a:t>The </a:t>
                </a:r>
                <a:r>
                  <a:rPr lang="en-US" dirty="0" err="1"/>
                  <a:t>DtN</a:t>
                </a:r>
                <a:r>
                  <a:rPr lang="en-US" dirty="0"/>
                  <a:t> operator</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𝒮</m:t>
                    </m:r>
                  </m:oMath>
                </a14:m>
                <a:r>
                  <a:rPr lang="en-US" dirty="0"/>
                  <a:t> encodes extrinsic geometry. </a:t>
                </a:r>
              </a:p>
              <a:p>
                <a:pPr lvl="1"/>
                <a:r>
                  <a:rPr lang="en-US" dirty="0"/>
                  <a:t>The surface can be recovered from its </a:t>
                </a:r>
                <a:r>
                  <a:rPr lang="en-US" dirty="0" err="1"/>
                  <a:t>DtN</a:t>
                </a:r>
                <a:r>
                  <a:rPr lang="en-US" dirty="0"/>
                  <a:t> operator up to rigid motion. </a:t>
                </a:r>
              </a:p>
              <a:p>
                <a:pPr lvl="1"/>
                <a:r>
                  <a:rPr lang="en-US" dirty="0"/>
                  <a:t>The </a:t>
                </a:r>
                <a:r>
                  <a:rPr lang="en-US" dirty="0" err="1"/>
                  <a:t>DtN</a:t>
                </a:r>
                <a:r>
                  <a:rPr lang="en-US" dirty="0"/>
                  <a:t> operator captures critical extrinsic quantities like the mean curvature.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CEF2D237-F995-4416-9228-29A97A12C0A2}"/>
                  </a:ext>
                </a:extLst>
              </p:cNvPr>
              <p:cNvSpPr>
                <a:spLocks noGrp="1" noRot="1" noChangeAspect="1" noMove="1" noResize="1" noEditPoints="1" noAdjustHandles="1" noChangeArrowheads="1" noChangeShapeType="1" noTextEdit="1"/>
              </p:cNvSpPr>
              <p:nvPr>
                <p:ph idx="1"/>
              </p:nvPr>
            </p:nvSpPr>
            <p:spPr>
              <a:xfrm>
                <a:off x="838200" y="1253331"/>
                <a:ext cx="10515600" cy="1421630"/>
              </a:xfrm>
              <a:blipFill>
                <a:blip r:embed="rId4"/>
                <a:stretch>
                  <a:fillRect l="-928" t="-6867" r="-58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62AF3E3-D4F2-4238-98AA-1DDCF48C205E}"/>
              </a:ext>
            </a:extLst>
          </p:cNvPr>
          <p:cNvGrpSpPr/>
          <p:nvPr/>
        </p:nvGrpSpPr>
        <p:grpSpPr>
          <a:xfrm>
            <a:off x="742665" y="2552131"/>
            <a:ext cx="10706670" cy="4474168"/>
            <a:chOff x="742665" y="2552131"/>
            <a:chExt cx="10706670" cy="4474168"/>
          </a:xfrm>
        </p:grpSpPr>
        <p:sp>
          <p:nvSpPr>
            <p:cNvPr id="8" name="Rectangle 7">
              <a:extLst>
                <a:ext uri="{FF2B5EF4-FFF2-40B4-BE49-F238E27FC236}">
                  <a16:creationId xmlns:a16="http://schemas.microsoft.com/office/drawing/2014/main" id="{D48C0823-4ADD-4836-B5BB-675E2D258943}"/>
                </a:ext>
              </a:extLst>
            </p:cNvPr>
            <p:cNvSpPr/>
            <p:nvPr/>
          </p:nvSpPr>
          <p:spPr>
            <a:xfrm>
              <a:off x="742665" y="2552131"/>
              <a:ext cx="10698707" cy="4080681"/>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AF32441-B01E-4F4E-BEED-54FB93823E0D}"/>
                    </a:ext>
                  </a:extLst>
                </p:cNvPr>
                <p:cNvSpPr txBox="1">
                  <a:spLocks/>
                </p:cNvSpPr>
                <p:nvPr/>
              </p:nvSpPr>
              <p:spPr>
                <a:xfrm>
                  <a:off x="933735" y="267496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smooth domains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3</m:t>
                          </m:r>
                        </m:sup>
                      </m:sSup>
                    </m:oMath>
                  </a14:m>
                  <a:r>
                    <a:rPr lang="en-US" dirty="0"/>
                    <a:t>, the Steklov heat kernel admits the asymptotic expansion </a:t>
                  </a:r>
                  <a:r>
                    <a:rPr lang="en-US" dirty="0" err="1"/>
                    <a:t>as</a:t>
                  </a:r>
                  <a:r>
                    <a:rPr lang="en-US" dirty="0"/>
                    <a:t>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m:t>
                          </m:r>
                        </m:e>
                        <m:sup>
                          <m:r>
                            <a:rPr lang="en-US" i="1">
                              <a:latin typeface="Cambria Math" panose="02040503050406030204" pitchFamily="18" charset="0"/>
                            </a:rPr>
                            <m:t>+</m:t>
                          </m:r>
                        </m:sup>
                      </m:sSup>
                    </m:oMath>
                  </a14:m>
                  <a:r>
                    <a:rPr lang="en-US" dirty="0"/>
                    <a:t>                   			  </a:t>
                  </a:r>
                  <a:r>
                    <a:rPr lang="en-US" sz="1800" dirty="0"/>
                    <a:t>[Polterovich and Sher 2015]</a:t>
                  </a:r>
                </a:p>
              </p:txBody>
            </p:sp>
          </mc:Choice>
          <mc:Fallback xmlns="">
            <p:sp>
              <p:nvSpPr>
                <p:cNvPr id="4" name="Content Placeholder 2">
                  <a:extLst>
                    <a:ext uri="{FF2B5EF4-FFF2-40B4-BE49-F238E27FC236}">
                      <a16:creationId xmlns:a16="http://schemas.microsoft.com/office/drawing/2014/main" id="{9AF32441-B01E-4F4E-BEED-54FB93823E0D}"/>
                    </a:ext>
                  </a:extLst>
                </p:cNvPr>
                <p:cNvSpPr txBox="1">
                  <a:spLocks noRot="1" noChangeAspect="1" noMove="1" noResize="1" noEditPoints="1" noAdjustHandles="1" noChangeArrowheads="1" noChangeShapeType="1" noTextEdit="1"/>
                </p:cNvSpPr>
                <p:nvPr/>
              </p:nvSpPr>
              <p:spPr>
                <a:xfrm>
                  <a:off x="933735" y="2674961"/>
                  <a:ext cx="10515600" cy="4351338"/>
                </a:xfrm>
                <a:prstGeom prst="rect">
                  <a:avLst/>
                </a:prstGeom>
                <a:blipFill>
                  <a:blip r:embed="rId5"/>
                  <a:stretch>
                    <a:fillRect l="-1043" t="-19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684B6D7-CC78-4A14-97A7-0CCC06BC32E8}"/>
                </a:ext>
              </a:extLst>
            </p:cNvPr>
            <p:cNvPicPr>
              <a:picLocks noChangeAspect="1"/>
            </p:cNvPicPr>
            <p:nvPr/>
          </p:nvPicPr>
          <p:blipFill>
            <a:blip r:embed="rId6"/>
            <a:stretch>
              <a:fillRect/>
            </a:stretch>
          </p:blipFill>
          <p:spPr>
            <a:xfrm>
              <a:off x="1151692" y="3573798"/>
              <a:ext cx="6582410" cy="918374"/>
            </a:xfrm>
            <a:prstGeom prst="rect">
              <a:avLst/>
            </a:prstGeom>
          </p:spPr>
        </p:pic>
        <p:pic>
          <p:nvPicPr>
            <p:cNvPr id="6" name="Picture 5">
              <a:extLst>
                <a:ext uri="{FF2B5EF4-FFF2-40B4-BE49-F238E27FC236}">
                  <a16:creationId xmlns:a16="http://schemas.microsoft.com/office/drawing/2014/main" id="{3074EE07-DA9B-4E40-AB8C-E43563A61551}"/>
                </a:ext>
              </a:extLst>
            </p:cNvPr>
            <p:cNvPicPr>
              <a:picLocks noChangeAspect="1"/>
            </p:cNvPicPr>
            <p:nvPr/>
          </p:nvPicPr>
          <p:blipFill rotWithShape="1">
            <a:blip r:embed="rId7"/>
            <a:srcRect b="1704"/>
            <a:stretch/>
          </p:blipFill>
          <p:spPr>
            <a:xfrm>
              <a:off x="1151692" y="4553587"/>
              <a:ext cx="3212110" cy="1947994"/>
            </a:xfrm>
            <a:prstGeom prst="rect">
              <a:avLst/>
            </a:prstGeom>
          </p:spPr>
        </p:pic>
        <p:pic>
          <p:nvPicPr>
            <p:cNvPr id="7" name="Picture 6">
              <a:extLst>
                <a:ext uri="{FF2B5EF4-FFF2-40B4-BE49-F238E27FC236}">
                  <a16:creationId xmlns:a16="http://schemas.microsoft.com/office/drawing/2014/main" id="{8A7929D9-2EBE-4C70-B5E4-2EB238D206C2}"/>
                </a:ext>
              </a:extLst>
            </p:cNvPr>
            <p:cNvPicPr>
              <a:picLocks noChangeAspect="1"/>
            </p:cNvPicPr>
            <p:nvPr/>
          </p:nvPicPr>
          <p:blipFill rotWithShape="1">
            <a:blip r:embed="rId8"/>
            <a:srcRect b="-1"/>
            <a:stretch/>
          </p:blipFill>
          <p:spPr>
            <a:xfrm>
              <a:off x="8379079" y="5727499"/>
              <a:ext cx="2566173" cy="628361"/>
            </a:xfrm>
            <a:prstGeom prst="rect">
              <a:avLst/>
            </a:prstGeom>
          </p:spPr>
        </p:pic>
      </p:grpSp>
    </p:spTree>
    <p:extLst>
      <p:ext uri="{BB962C8B-B14F-4D97-AF65-F5344CB8AC3E}">
        <p14:creationId xmlns:p14="http://schemas.microsoft.com/office/powerpoint/2010/main" val="53141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F0F2AB-2EE8-408A-8F13-4ABA8EEEB386}"/>
              </a:ext>
            </a:extLst>
          </p:cNvPr>
          <p:cNvPicPr>
            <a:picLocks noChangeAspect="1"/>
          </p:cNvPicPr>
          <p:nvPr/>
        </p:nvPicPr>
        <p:blipFill>
          <a:blip r:embed="rId3"/>
          <a:stretch>
            <a:fillRect/>
          </a:stretch>
        </p:blipFill>
        <p:spPr>
          <a:xfrm>
            <a:off x="9077029" y="1825625"/>
            <a:ext cx="2768783" cy="3674423"/>
          </a:xfrm>
          <a:prstGeom prst="rect">
            <a:avLst/>
          </a:prstGeom>
        </p:spPr>
      </p:pic>
      <p:sp>
        <p:nvSpPr>
          <p:cNvPr id="2" name="Title 1">
            <a:extLst>
              <a:ext uri="{FF2B5EF4-FFF2-40B4-BE49-F238E27FC236}">
                <a16:creationId xmlns:a16="http://schemas.microsoft.com/office/drawing/2014/main" id="{998B8FF7-1B6B-4A45-8DD1-3F344CB92D64}"/>
              </a:ext>
            </a:extLst>
          </p:cNvPr>
          <p:cNvSpPr>
            <a:spLocks noGrp="1"/>
          </p:cNvSpPr>
          <p:nvPr>
            <p:ph type="title"/>
          </p:nvPr>
        </p:nvSpPr>
        <p:spPr/>
        <p:txBody>
          <a:bodyPr/>
          <a:lstStyle/>
          <a:p>
            <a:r>
              <a:rPr lang="en-US" dirty="0"/>
              <a:t>Steklov Eigenfunctions and Extrinsic Geometry</a:t>
            </a:r>
          </a:p>
        </p:txBody>
      </p:sp>
      <p:sp>
        <p:nvSpPr>
          <p:cNvPr id="3" name="Content Placeholder 2">
            <a:extLst>
              <a:ext uri="{FF2B5EF4-FFF2-40B4-BE49-F238E27FC236}">
                <a16:creationId xmlns:a16="http://schemas.microsoft.com/office/drawing/2014/main" id="{1722F2B9-19D4-4016-8E29-1E308E318CFF}"/>
              </a:ext>
            </a:extLst>
          </p:cNvPr>
          <p:cNvSpPr>
            <a:spLocks noGrp="1"/>
          </p:cNvSpPr>
          <p:nvPr>
            <p:ph idx="1"/>
          </p:nvPr>
        </p:nvSpPr>
        <p:spPr/>
        <p:txBody>
          <a:bodyPr/>
          <a:lstStyle/>
          <a:p>
            <a:pPr marL="0" indent="0">
              <a:buNone/>
            </a:pPr>
            <a:r>
              <a:rPr lang="en-US" dirty="0"/>
              <a:t>Level sets of Steklov eigenfunctions conform to mean curvatures. </a:t>
            </a:r>
          </a:p>
        </p:txBody>
      </p:sp>
      <p:pic>
        <p:nvPicPr>
          <p:cNvPr id="4" name="Picture 3">
            <a:extLst>
              <a:ext uri="{FF2B5EF4-FFF2-40B4-BE49-F238E27FC236}">
                <a16:creationId xmlns:a16="http://schemas.microsoft.com/office/drawing/2014/main" id="{7D461062-85F9-43A9-A914-14D390EF322C}"/>
              </a:ext>
            </a:extLst>
          </p:cNvPr>
          <p:cNvPicPr>
            <a:picLocks noChangeAspect="1"/>
          </p:cNvPicPr>
          <p:nvPr/>
        </p:nvPicPr>
        <p:blipFill rotWithShape="1">
          <a:blip r:embed="rId4"/>
          <a:srcRect l="20380" t="17544" r="9322" b="50000"/>
          <a:stretch/>
        </p:blipFill>
        <p:spPr>
          <a:xfrm>
            <a:off x="18531" y="3149320"/>
            <a:ext cx="8566486" cy="2225842"/>
          </a:xfrm>
          <a:prstGeom prst="rect">
            <a:avLst/>
          </a:prstGeom>
        </p:spPr>
      </p:pic>
      <p:sp>
        <p:nvSpPr>
          <p:cNvPr id="5" name="Arrow: Right 4">
            <a:extLst>
              <a:ext uri="{FF2B5EF4-FFF2-40B4-BE49-F238E27FC236}">
                <a16:creationId xmlns:a16="http://schemas.microsoft.com/office/drawing/2014/main" id="{1CDC7A8B-DA50-47F0-94E9-27AAA21771D5}"/>
              </a:ext>
            </a:extLst>
          </p:cNvPr>
          <p:cNvSpPr/>
          <p:nvPr/>
        </p:nvSpPr>
        <p:spPr>
          <a:xfrm rot="18317476">
            <a:off x="4835684" y="5429298"/>
            <a:ext cx="1037230" cy="6810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383D00B-6D6E-46B4-96FE-8EFC67F94D80}"/>
              </a:ext>
            </a:extLst>
          </p:cNvPr>
          <p:cNvSpPr/>
          <p:nvPr/>
        </p:nvSpPr>
        <p:spPr>
          <a:xfrm rot="14178743">
            <a:off x="6007425" y="5409405"/>
            <a:ext cx="1037230" cy="6810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D27EFDD-13CB-425A-9B58-21E5D9C55D2C}"/>
              </a:ext>
            </a:extLst>
          </p:cNvPr>
          <p:cNvSpPr/>
          <p:nvPr/>
        </p:nvSpPr>
        <p:spPr>
          <a:xfrm rot="4977053">
            <a:off x="6765238" y="2563484"/>
            <a:ext cx="1037230" cy="6810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00B82DB-DD5A-495C-A65B-788F0775C069}"/>
              </a:ext>
            </a:extLst>
          </p:cNvPr>
          <p:cNvSpPr/>
          <p:nvPr/>
        </p:nvSpPr>
        <p:spPr>
          <a:xfrm rot="6378119">
            <a:off x="7676176" y="2407901"/>
            <a:ext cx="1037230" cy="6810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6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group of colorful flowers&#10;&#10;Description automatically generated">
            <a:extLst>
              <a:ext uri="{FF2B5EF4-FFF2-40B4-BE49-F238E27FC236}">
                <a16:creationId xmlns:a16="http://schemas.microsoft.com/office/drawing/2014/main" id="{65A94359-776D-4273-B600-DE61304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BCE15B5B-00E2-4832-B965-C6580B17975C}"/>
              </a:ext>
            </a:extLst>
          </p:cNvPr>
          <p:cNvSpPr/>
          <p:nvPr/>
        </p:nvSpPr>
        <p:spPr>
          <a:xfrm>
            <a:off x="-1" y="0"/>
            <a:ext cx="214269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a:ln>
                  <a:solidFill>
                    <a:prstClr val="white"/>
                  </a:solidFill>
                </a:ln>
                <a:solidFill>
                  <a:prstClr val="white"/>
                </a:solidFill>
                <a:latin typeface="Calibri Light" panose="020F0302020204030204" pitchFamily="34" charset="0"/>
                <a:cs typeface="Calibri Light" panose="020F0302020204030204" pitchFamily="34" charset="0"/>
              </a:rPr>
              <a:t>Quantities Defined using</a:t>
            </a:r>
          </a:p>
          <a:p>
            <a:pPr lvl="0" algn="ctr"/>
            <a:r>
              <a:rPr lang="en-US" sz="2600" dirty="0">
                <a:ln>
                  <a:solidFill>
                    <a:prstClr val="white"/>
                  </a:solidFill>
                </a:ln>
                <a:solidFill>
                  <a:prstClr val="white"/>
                </a:solidFill>
                <a:latin typeface="Calibri Light" panose="020F0302020204030204" pitchFamily="34" charset="0"/>
                <a:cs typeface="Calibri Light" panose="020F0302020204030204" pitchFamily="34" charset="0"/>
              </a:rPr>
              <a:t>Eigenfunctions</a:t>
            </a:r>
            <a:endParaRPr lang="en-US" sz="2600" dirty="0">
              <a:solidFill>
                <a:prstClr val="black"/>
              </a:solidFill>
            </a:endParaRPr>
          </a:p>
        </p:txBody>
      </p:sp>
    </p:spTree>
    <p:extLst>
      <p:ext uri="{BB962C8B-B14F-4D97-AF65-F5344CB8AC3E}">
        <p14:creationId xmlns:p14="http://schemas.microsoft.com/office/powerpoint/2010/main" val="404018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3432-0689-4681-9A77-FAAC17D55293}"/>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DA21C096-6456-48F1-9822-C69E6FE827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62ED1C-7ACF-4B1A-9403-D9B1397AF957}"/>
              </a:ext>
            </a:extLst>
          </p:cNvPr>
          <p:cNvPicPr>
            <a:picLocks noChangeAspect="1"/>
          </p:cNvPicPr>
          <p:nvPr/>
        </p:nvPicPr>
        <p:blipFill>
          <a:blip r:embed="rId3"/>
          <a:stretch>
            <a:fillRect/>
          </a:stretch>
        </p:blipFill>
        <p:spPr>
          <a:xfrm>
            <a:off x="3854" y="0"/>
            <a:ext cx="12184291" cy="6858000"/>
          </a:xfrm>
          <a:prstGeom prst="rect">
            <a:avLst/>
          </a:prstGeom>
        </p:spPr>
      </p:pic>
      <p:sp>
        <p:nvSpPr>
          <p:cNvPr id="5" name="Rectangle 4">
            <a:extLst>
              <a:ext uri="{FF2B5EF4-FFF2-40B4-BE49-F238E27FC236}">
                <a16:creationId xmlns:a16="http://schemas.microsoft.com/office/drawing/2014/main" id="{E955740B-1B86-4799-B7F7-E62D7DB19CF3}"/>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6AD9204-7C81-4468-92E4-A30FB7C2AE46}"/>
              </a:ext>
            </a:extLst>
          </p:cNvPr>
          <p:cNvSpPr/>
          <p:nvPr/>
        </p:nvSpPr>
        <p:spPr>
          <a:xfrm rot="9220440" flipV="1">
            <a:off x="6202809" y="1778958"/>
            <a:ext cx="1172855" cy="310861"/>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BA6C3616-3EED-4286-96CE-21B92B847B2F}"/>
              </a:ext>
            </a:extLst>
          </p:cNvPr>
          <p:cNvSpPr/>
          <p:nvPr/>
        </p:nvSpPr>
        <p:spPr>
          <a:xfrm rot="7887987" flipV="1">
            <a:off x="6519175" y="1811608"/>
            <a:ext cx="938942" cy="426392"/>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356D44-2478-4620-8F2E-40BB805E78CC}"/>
              </a:ext>
            </a:extLst>
          </p:cNvPr>
          <p:cNvSpPr/>
          <p:nvPr/>
        </p:nvSpPr>
        <p:spPr>
          <a:xfrm>
            <a:off x="7064998" y="1217272"/>
            <a:ext cx="5160900" cy="492443"/>
          </a:xfrm>
          <a:prstGeom prst="rect">
            <a:avLst/>
          </a:prstGeom>
        </p:spPr>
        <p:txBody>
          <a:bodyPr wrap="none">
            <a:spAutoFit/>
          </a:bodyPr>
          <a:lstStyle/>
          <a:p>
            <a:r>
              <a:rPr lang="en-US" sz="2600" dirty="0">
                <a:solidFill>
                  <a:schemeClr val="accent2"/>
                </a:solidFill>
                <a:latin typeface="Calibri Light" panose="020F0302020204030204"/>
              </a:rPr>
              <a:t>Laplacian</a:t>
            </a:r>
            <a:r>
              <a:rPr lang="en-US" sz="2600" dirty="0">
                <a:solidFill>
                  <a:prstClr val="black"/>
                </a:solidFill>
                <a:latin typeface="Calibri Light" panose="020F0302020204030204"/>
              </a:rPr>
              <a:t> eigenfunctions/eigenvalues</a:t>
            </a:r>
            <a:endParaRPr lang="en-US" dirty="0"/>
          </a:p>
        </p:txBody>
      </p:sp>
      <p:grpSp>
        <p:nvGrpSpPr>
          <p:cNvPr id="15" name="Group 14">
            <a:extLst>
              <a:ext uri="{FF2B5EF4-FFF2-40B4-BE49-F238E27FC236}">
                <a16:creationId xmlns:a16="http://schemas.microsoft.com/office/drawing/2014/main" id="{B66C4A87-CBFB-4E9A-9989-1B042FB7FFC1}"/>
              </a:ext>
            </a:extLst>
          </p:cNvPr>
          <p:cNvGrpSpPr/>
          <p:nvPr/>
        </p:nvGrpSpPr>
        <p:grpSpPr>
          <a:xfrm>
            <a:off x="6956955" y="902631"/>
            <a:ext cx="1500261" cy="701716"/>
            <a:chOff x="8570080" y="2563895"/>
            <a:chExt cx="1500261" cy="701716"/>
          </a:xfrm>
        </p:grpSpPr>
        <p:sp>
          <p:nvSpPr>
            <p:cNvPr id="11" name="Rectangle 10">
              <a:extLst>
                <a:ext uri="{FF2B5EF4-FFF2-40B4-BE49-F238E27FC236}">
                  <a16:creationId xmlns:a16="http://schemas.microsoft.com/office/drawing/2014/main" id="{36873C3C-1B67-452F-B2E8-6959ABD70669}"/>
                </a:ext>
              </a:extLst>
            </p:cNvPr>
            <p:cNvSpPr/>
            <p:nvPr/>
          </p:nvSpPr>
          <p:spPr>
            <a:xfrm>
              <a:off x="8678123" y="2563895"/>
              <a:ext cx="1146404" cy="492443"/>
            </a:xfrm>
            <a:prstGeom prst="rect">
              <a:avLst/>
            </a:prstGeom>
          </p:spPr>
          <p:txBody>
            <a:bodyPr wrap="none">
              <a:spAutoFit/>
            </a:bodyPr>
            <a:lstStyle/>
            <a:p>
              <a:r>
                <a:rPr lang="en-US" altLang="zh-CN" sz="2600" dirty="0">
                  <a:solidFill>
                    <a:srgbClr val="00B050"/>
                  </a:solidFill>
                  <a:latin typeface="Calibri Light" panose="020F0302020204030204"/>
                </a:rPr>
                <a:t>Steklov</a:t>
              </a:r>
              <a:endParaRPr lang="en-US" dirty="0">
                <a:solidFill>
                  <a:srgbClr val="00B050"/>
                </a:solidFill>
              </a:endParaRPr>
            </a:p>
          </p:txBody>
        </p:sp>
        <p:cxnSp>
          <p:nvCxnSpPr>
            <p:cNvPr id="13" name="Straight Connector 12">
              <a:extLst>
                <a:ext uri="{FF2B5EF4-FFF2-40B4-BE49-F238E27FC236}">
                  <a16:creationId xmlns:a16="http://schemas.microsoft.com/office/drawing/2014/main" id="{C807C480-74B6-4AFE-A24E-A8BE53EA3B61}"/>
                </a:ext>
              </a:extLst>
            </p:cNvPr>
            <p:cNvCxnSpPr>
              <a:cxnSpLocks/>
            </p:cNvCxnSpPr>
            <p:nvPr/>
          </p:nvCxnSpPr>
          <p:spPr>
            <a:xfrm>
              <a:off x="8570080" y="2988240"/>
              <a:ext cx="1500261" cy="277371"/>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3964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B1E6-23C9-4056-925F-E864412D21EC}"/>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33493FD0-DA54-4DD2-A4F7-3D0A95F5E9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37CE38-6458-49BA-B40E-6DA873098EC3}"/>
              </a:ext>
            </a:extLst>
          </p:cNvPr>
          <p:cNvPicPr>
            <a:picLocks noChangeAspect="1"/>
          </p:cNvPicPr>
          <p:nvPr/>
        </p:nvPicPr>
        <p:blipFill>
          <a:blip r:embed="rId3"/>
          <a:stretch>
            <a:fillRect/>
          </a:stretch>
        </p:blipFill>
        <p:spPr>
          <a:xfrm>
            <a:off x="3083" y="0"/>
            <a:ext cx="12185834" cy="6858000"/>
          </a:xfrm>
          <a:prstGeom prst="rect">
            <a:avLst/>
          </a:prstGeom>
        </p:spPr>
      </p:pic>
      <p:sp>
        <p:nvSpPr>
          <p:cNvPr id="4" name="Rectangle 3">
            <a:extLst>
              <a:ext uri="{FF2B5EF4-FFF2-40B4-BE49-F238E27FC236}">
                <a16:creationId xmlns:a16="http://schemas.microsoft.com/office/drawing/2014/main" id="{96A0E169-C035-4512-94C4-30B1779100C3}"/>
              </a:ext>
            </a:extLst>
          </p:cNvPr>
          <p:cNvSpPr/>
          <p:nvPr/>
        </p:nvSpPr>
        <p:spPr>
          <a:xfrm>
            <a:off x="8447964" y="1098645"/>
            <a:ext cx="2326943" cy="4892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EF909C-CFCC-4BA3-B9F2-3349CE2E0CE7}"/>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F81B5EE-41DB-4DD7-8244-36F0EECF9087}"/>
              </a:ext>
            </a:extLst>
          </p:cNvPr>
          <p:cNvGrpSpPr/>
          <p:nvPr/>
        </p:nvGrpSpPr>
        <p:grpSpPr>
          <a:xfrm>
            <a:off x="7462225" y="913049"/>
            <a:ext cx="4558352" cy="5263914"/>
            <a:chOff x="7462225" y="913049"/>
            <a:chExt cx="4558352" cy="5263914"/>
          </a:xfrm>
        </p:grpSpPr>
        <p:pic>
          <p:nvPicPr>
            <p:cNvPr id="7" name="Picture 6" descr="A picture containing wall, colorful, indoor&#10;&#10;Description automatically generated">
              <a:extLst>
                <a:ext uri="{FF2B5EF4-FFF2-40B4-BE49-F238E27FC236}">
                  <a16:creationId xmlns:a16="http://schemas.microsoft.com/office/drawing/2014/main" id="{E10E4AAA-216F-461B-AF36-9D422548B663}"/>
                </a:ext>
              </a:extLst>
            </p:cNvPr>
            <p:cNvPicPr>
              <a:picLocks noChangeAspect="1"/>
            </p:cNvPicPr>
            <p:nvPr/>
          </p:nvPicPr>
          <p:blipFill rotWithShape="1">
            <a:blip r:embed="rId4">
              <a:extLst>
                <a:ext uri="{28A0092B-C50C-407E-A947-70E740481C1C}">
                  <a14:useLocalDpi xmlns:a14="http://schemas.microsoft.com/office/drawing/2010/main" val="0"/>
                </a:ext>
              </a:extLst>
            </a:blip>
            <a:srcRect l="4311"/>
            <a:stretch/>
          </p:blipFill>
          <p:spPr>
            <a:xfrm>
              <a:off x="7711443" y="913049"/>
              <a:ext cx="4059916" cy="4242806"/>
            </a:xfrm>
            <a:prstGeom prst="rect">
              <a:avLst/>
            </a:prstGeom>
          </p:spPr>
        </p:pic>
        <p:sp>
          <p:nvSpPr>
            <p:cNvPr id="8" name="Rectangle 7">
              <a:extLst>
                <a:ext uri="{FF2B5EF4-FFF2-40B4-BE49-F238E27FC236}">
                  <a16:creationId xmlns:a16="http://schemas.microsoft.com/office/drawing/2014/main" id="{55E0DDA9-2ADC-4310-8A6B-2296FC32CF2F}"/>
                </a:ext>
              </a:extLst>
            </p:cNvPr>
            <p:cNvSpPr/>
            <p:nvPr/>
          </p:nvSpPr>
          <p:spPr>
            <a:xfrm>
              <a:off x="7462225" y="5364433"/>
              <a:ext cx="4558352" cy="812530"/>
            </a:xfrm>
            <a:prstGeom prst="rect">
              <a:avLst/>
            </a:prstGeom>
          </p:spPr>
          <p:txBody>
            <a:bodyPr wrap="square">
              <a:spAutoFit/>
            </a:bodyPr>
            <a:lstStyle/>
            <a:p>
              <a:pPr lvl="0">
                <a:lnSpc>
                  <a:spcPct val="90000"/>
                </a:lnSpc>
                <a:spcBef>
                  <a:spcPts val="1000"/>
                </a:spcBef>
              </a:pPr>
              <a:r>
                <a:rPr lang="en-US" sz="2600" dirty="0">
                  <a:solidFill>
                    <a:prstClr val="black"/>
                  </a:solidFill>
                  <a:latin typeface="Calibri Light" panose="020F0302020204030204"/>
                </a:rPr>
                <a:t>Steklov heat kernel signature as a “multi-scale mean curvature”</a:t>
              </a:r>
            </a:p>
          </p:txBody>
        </p:sp>
      </p:grpSp>
      <p:sp>
        <p:nvSpPr>
          <p:cNvPr id="10" name="Arrow: Right 9">
            <a:extLst>
              <a:ext uri="{FF2B5EF4-FFF2-40B4-BE49-F238E27FC236}">
                <a16:creationId xmlns:a16="http://schemas.microsoft.com/office/drawing/2014/main" id="{CBE63FE3-812B-4556-ACA9-95814741E1F7}"/>
              </a:ext>
            </a:extLst>
          </p:cNvPr>
          <p:cNvSpPr/>
          <p:nvPr/>
        </p:nvSpPr>
        <p:spPr>
          <a:xfrm rot="21105932">
            <a:off x="4758581" y="3204487"/>
            <a:ext cx="1295326" cy="6810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DB1C898-D7B1-4B14-8182-CAB854E95944}"/>
              </a:ext>
            </a:extLst>
          </p:cNvPr>
          <p:cNvSpPr/>
          <p:nvPr/>
        </p:nvSpPr>
        <p:spPr>
          <a:xfrm rot="572064">
            <a:off x="2168848" y="2498558"/>
            <a:ext cx="899599" cy="1860884"/>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FDF8E0-D93C-4F05-AE7C-DE4B382E69D6}"/>
              </a:ext>
            </a:extLst>
          </p:cNvPr>
          <p:cNvSpPr/>
          <p:nvPr/>
        </p:nvSpPr>
        <p:spPr>
          <a:xfrm rot="572064">
            <a:off x="5646200" y="2614562"/>
            <a:ext cx="899599" cy="1860884"/>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00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5F97-1026-455D-947A-A35DFCBAA240}"/>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D03FB512-D1A8-44E2-93CE-DCA665B522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6977A8-275F-4812-9505-73EBEA187106}"/>
              </a:ext>
            </a:extLst>
          </p:cNvPr>
          <p:cNvPicPr>
            <a:picLocks noChangeAspect="1"/>
          </p:cNvPicPr>
          <p:nvPr/>
        </p:nvPicPr>
        <p:blipFill>
          <a:blip r:embed="rId3"/>
          <a:stretch>
            <a:fillRect/>
          </a:stretch>
        </p:blipFill>
        <p:spPr>
          <a:xfrm>
            <a:off x="3854" y="0"/>
            <a:ext cx="12184291" cy="6858000"/>
          </a:xfrm>
          <a:prstGeom prst="rect">
            <a:avLst/>
          </a:prstGeom>
        </p:spPr>
      </p:pic>
      <p:grpSp>
        <p:nvGrpSpPr>
          <p:cNvPr id="6" name="Group 5">
            <a:extLst>
              <a:ext uri="{FF2B5EF4-FFF2-40B4-BE49-F238E27FC236}">
                <a16:creationId xmlns:a16="http://schemas.microsoft.com/office/drawing/2014/main" id="{BB46732E-1C93-4040-9621-0B5FA71E0E50}"/>
              </a:ext>
            </a:extLst>
          </p:cNvPr>
          <p:cNvGrpSpPr/>
          <p:nvPr/>
        </p:nvGrpSpPr>
        <p:grpSpPr>
          <a:xfrm>
            <a:off x="553961" y="804977"/>
            <a:ext cx="7478008" cy="5830770"/>
            <a:chOff x="390487" y="858102"/>
            <a:chExt cx="7478008" cy="5830770"/>
          </a:xfrm>
        </p:grpSpPr>
        <p:grpSp>
          <p:nvGrpSpPr>
            <p:cNvPr id="15" name="Group 14">
              <a:extLst>
                <a:ext uri="{FF2B5EF4-FFF2-40B4-BE49-F238E27FC236}">
                  <a16:creationId xmlns:a16="http://schemas.microsoft.com/office/drawing/2014/main" id="{BA9605B0-E6CF-484D-BFCA-65FD84A33C1D}"/>
                </a:ext>
              </a:extLst>
            </p:cNvPr>
            <p:cNvGrpSpPr/>
            <p:nvPr/>
          </p:nvGrpSpPr>
          <p:grpSpPr>
            <a:xfrm>
              <a:off x="732190" y="1445075"/>
              <a:ext cx="7136305" cy="3520106"/>
              <a:chOff x="1029902" y="1487605"/>
              <a:chExt cx="7136305" cy="3520106"/>
            </a:xfrm>
          </p:grpSpPr>
          <p:pic>
            <p:nvPicPr>
              <p:cNvPr id="16" name="Picture 15">
                <a:extLst>
                  <a:ext uri="{FF2B5EF4-FFF2-40B4-BE49-F238E27FC236}">
                    <a16:creationId xmlns:a16="http://schemas.microsoft.com/office/drawing/2014/main" id="{CCB56861-E2BF-48E1-A7E8-2D3DA6DB0DCF}"/>
                  </a:ext>
                </a:extLst>
              </p:cNvPr>
              <p:cNvPicPr>
                <a:picLocks noChangeAspect="1"/>
              </p:cNvPicPr>
              <p:nvPr/>
            </p:nvPicPr>
            <p:blipFill rotWithShape="1">
              <a:blip r:embed="rId4"/>
              <a:srcRect b="49851"/>
              <a:stretch/>
            </p:blipFill>
            <p:spPr>
              <a:xfrm>
                <a:off x="1029902" y="1487605"/>
                <a:ext cx="3601050" cy="3439236"/>
              </a:xfrm>
              <a:prstGeom prst="rect">
                <a:avLst/>
              </a:prstGeom>
            </p:spPr>
          </p:pic>
          <p:pic>
            <p:nvPicPr>
              <p:cNvPr id="17" name="Picture 16">
                <a:extLst>
                  <a:ext uri="{FF2B5EF4-FFF2-40B4-BE49-F238E27FC236}">
                    <a16:creationId xmlns:a16="http://schemas.microsoft.com/office/drawing/2014/main" id="{82A68112-0806-485C-99CC-2F0DE6EE3765}"/>
                  </a:ext>
                </a:extLst>
              </p:cNvPr>
              <p:cNvPicPr>
                <a:picLocks noChangeAspect="1"/>
              </p:cNvPicPr>
              <p:nvPr/>
            </p:nvPicPr>
            <p:blipFill rotWithShape="1">
              <a:blip r:embed="rId4"/>
              <a:srcRect t="51599"/>
              <a:stretch/>
            </p:blipFill>
            <p:spPr>
              <a:xfrm>
                <a:off x="4565157" y="1688364"/>
                <a:ext cx="3601050" cy="3319347"/>
              </a:xfrm>
              <a:prstGeom prst="rect">
                <a:avLst/>
              </a:prstGeom>
            </p:spPr>
          </p:pic>
          <p:sp>
            <p:nvSpPr>
              <p:cNvPr id="18" name="Rectangle 17">
                <a:extLst>
                  <a:ext uri="{FF2B5EF4-FFF2-40B4-BE49-F238E27FC236}">
                    <a16:creationId xmlns:a16="http://schemas.microsoft.com/office/drawing/2014/main" id="{F9E1DACA-2E05-4E28-A090-DFE370967ED5}"/>
                  </a:ext>
                </a:extLst>
              </p:cNvPr>
              <p:cNvSpPr/>
              <p:nvPr/>
            </p:nvSpPr>
            <p:spPr>
              <a:xfrm>
                <a:off x="1568308" y="4566684"/>
                <a:ext cx="393405" cy="303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5D0F5E6D-63A7-4397-9A3E-555291640E0D}"/>
                  </a:ext>
                </a:extLst>
              </p:cNvPr>
              <p:cNvSpPr/>
              <p:nvPr/>
            </p:nvSpPr>
            <p:spPr>
              <a:xfrm>
                <a:off x="4972655" y="4623026"/>
                <a:ext cx="393405" cy="303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0" name="Rectangle 19">
              <a:extLst>
                <a:ext uri="{FF2B5EF4-FFF2-40B4-BE49-F238E27FC236}">
                  <a16:creationId xmlns:a16="http://schemas.microsoft.com/office/drawing/2014/main" id="{9EDDC3F6-9F0F-4DB9-B891-419A8C59692D}"/>
                </a:ext>
              </a:extLst>
            </p:cNvPr>
            <p:cNvSpPr/>
            <p:nvPr/>
          </p:nvSpPr>
          <p:spPr>
            <a:xfrm>
              <a:off x="390487" y="1201003"/>
              <a:ext cx="7478008" cy="4790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77F6738-74E4-4C4A-8C87-FBB6949B0CE6}"/>
                </a:ext>
              </a:extLst>
            </p:cNvPr>
            <p:cNvPicPr>
              <a:picLocks noChangeAspect="1"/>
            </p:cNvPicPr>
            <p:nvPr/>
          </p:nvPicPr>
          <p:blipFill rotWithShape="1">
            <a:blip r:embed="rId5"/>
            <a:srcRect l="15986" t="26621" r="34281" b="31940"/>
            <a:stretch/>
          </p:blipFill>
          <p:spPr>
            <a:xfrm>
              <a:off x="746225" y="3846962"/>
              <a:ext cx="6059606" cy="2841910"/>
            </a:xfrm>
            <a:prstGeom prst="rect">
              <a:avLst/>
            </a:prstGeom>
          </p:spPr>
        </p:pic>
        <p:pic>
          <p:nvPicPr>
            <p:cNvPr id="22" name="Picture 21">
              <a:extLst>
                <a:ext uri="{FF2B5EF4-FFF2-40B4-BE49-F238E27FC236}">
                  <a16:creationId xmlns:a16="http://schemas.microsoft.com/office/drawing/2014/main" id="{FF34EE65-1BCB-4C57-AACF-EDCB1E41602F}"/>
                </a:ext>
              </a:extLst>
            </p:cNvPr>
            <p:cNvPicPr>
              <a:picLocks noChangeAspect="1"/>
            </p:cNvPicPr>
            <p:nvPr/>
          </p:nvPicPr>
          <p:blipFill rotWithShape="1">
            <a:blip r:embed="rId3"/>
            <a:srcRect l="15953" t="25590" r="34313" b="30828"/>
            <a:stretch/>
          </p:blipFill>
          <p:spPr>
            <a:xfrm>
              <a:off x="746225" y="858102"/>
              <a:ext cx="6059606" cy="2988860"/>
            </a:xfrm>
            <a:prstGeom prst="rect">
              <a:avLst/>
            </a:prstGeom>
          </p:spPr>
        </p:pic>
      </p:grpSp>
      <p:sp>
        <p:nvSpPr>
          <p:cNvPr id="14" name="Rectangle 13">
            <a:extLst>
              <a:ext uri="{FF2B5EF4-FFF2-40B4-BE49-F238E27FC236}">
                <a16:creationId xmlns:a16="http://schemas.microsoft.com/office/drawing/2014/main" id="{8BF9751C-69F3-4807-BCEE-5C8DC90D8C46}"/>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26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5738-2859-4285-A0E6-92FE6CB812EC}"/>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F6DBE2D3-FF57-45D6-853C-4A2D6B3655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592336-08F5-4219-9683-4D1335E346CB}"/>
              </a:ext>
            </a:extLst>
          </p:cNvPr>
          <p:cNvPicPr>
            <a:picLocks noChangeAspect="1"/>
          </p:cNvPicPr>
          <p:nvPr/>
        </p:nvPicPr>
        <p:blipFill>
          <a:blip r:embed="rId3"/>
          <a:stretch>
            <a:fillRect/>
          </a:stretch>
        </p:blipFill>
        <p:spPr>
          <a:xfrm>
            <a:off x="3083" y="0"/>
            <a:ext cx="12185834" cy="6858000"/>
          </a:xfrm>
          <a:prstGeom prst="rect">
            <a:avLst/>
          </a:prstGeom>
        </p:spPr>
      </p:pic>
      <p:sp>
        <p:nvSpPr>
          <p:cNvPr id="5" name="Rectangle 4">
            <a:extLst>
              <a:ext uri="{FF2B5EF4-FFF2-40B4-BE49-F238E27FC236}">
                <a16:creationId xmlns:a16="http://schemas.microsoft.com/office/drawing/2014/main" id="{39798BA7-6248-4396-ABE9-93DB69A866F7}"/>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62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D4BC-1E10-45B6-A8E0-D4F56F9DF7EF}"/>
              </a:ext>
            </a:extLst>
          </p:cNvPr>
          <p:cNvSpPr>
            <a:spLocks noGrp="1"/>
          </p:cNvSpPr>
          <p:nvPr>
            <p:ph type="title"/>
          </p:nvPr>
        </p:nvSpPr>
        <p:spPr/>
        <p:txBody>
          <a:bodyPr>
            <a:normAutofit/>
          </a:bodyPr>
          <a:lstStyle/>
          <a:p>
            <a:r>
              <a:rPr lang="en-US" dirty="0"/>
              <a:t>Outline: Steklov Spectral Geometry for Extrinsic Shape Analysis</a:t>
            </a:r>
          </a:p>
        </p:txBody>
      </p:sp>
      <p:sp>
        <p:nvSpPr>
          <p:cNvPr id="3" name="Content Placeholder 2">
            <a:extLst>
              <a:ext uri="{FF2B5EF4-FFF2-40B4-BE49-F238E27FC236}">
                <a16:creationId xmlns:a16="http://schemas.microsoft.com/office/drawing/2014/main" id="{E9C1A2F0-35D0-4F04-89D0-BC0210BCF0EA}"/>
              </a:ext>
            </a:extLst>
          </p:cNvPr>
          <p:cNvSpPr>
            <a:spLocks noGrp="1"/>
          </p:cNvSpPr>
          <p:nvPr>
            <p:ph idx="1"/>
          </p:nvPr>
        </p:nvSpPr>
        <p:spPr/>
        <p:txBody>
          <a:bodyPr/>
          <a:lstStyle/>
          <a:p>
            <a:r>
              <a:rPr lang="en-US" dirty="0"/>
              <a:t>Background in extrinsic and intrinsic geometry.</a:t>
            </a:r>
          </a:p>
          <a:p>
            <a:r>
              <a:rPr lang="en-US" dirty="0"/>
              <a:t>Our solution: an extrinsic geometric operator.</a:t>
            </a:r>
          </a:p>
          <a:p>
            <a:r>
              <a:rPr lang="en-US" dirty="0"/>
              <a:t>Theoretical properties and empirical behaviors of our operator.</a:t>
            </a:r>
          </a:p>
          <a:p>
            <a:r>
              <a:rPr lang="en-US" dirty="0"/>
              <a:t>A brief look at the implementation details.</a:t>
            </a:r>
          </a:p>
          <a:p>
            <a:pPr marL="0" indent="0">
              <a:buNone/>
            </a:pPr>
            <a:endParaRPr lang="en-US" dirty="0"/>
          </a:p>
        </p:txBody>
      </p:sp>
    </p:spTree>
    <p:extLst>
      <p:ext uri="{BB962C8B-B14F-4D97-AF65-F5344CB8AC3E}">
        <p14:creationId xmlns:p14="http://schemas.microsoft.com/office/powerpoint/2010/main" val="2626655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4BF3-7BEB-4242-99AF-AB7C7BACD557}"/>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AE929B1A-0136-415E-A9F2-D26E6F74889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95B59C0-B0EA-4128-AC95-A3ECAF1FE364}"/>
              </a:ext>
            </a:extLst>
          </p:cNvPr>
          <p:cNvPicPr>
            <a:picLocks noChangeAspect="1"/>
          </p:cNvPicPr>
          <p:nvPr/>
        </p:nvPicPr>
        <p:blipFill>
          <a:blip r:embed="rId3"/>
          <a:stretch>
            <a:fillRect/>
          </a:stretch>
        </p:blipFill>
        <p:spPr>
          <a:xfrm>
            <a:off x="3083" y="0"/>
            <a:ext cx="12185834" cy="6858000"/>
          </a:xfrm>
          <a:prstGeom prst="rect">
            <a:avLst/>
          </a:prstGeom>
        </p:spPr>
      </p:pic>
      <p:sp>
        <p:nvSpPr>
          <p:cNvPr id="5" name="Rectangle 4">
            <a:extLst>
              <a:ext uri="{FF2B5EF4-FFF2-40B4-BE49-F238E27FC236}">
                <a16:creationId xmlns:a16="http://schemas.microsoft.com/office/drawing/2014/main" id="{09C90025-E587-4640-A6B3-CFFA2CF06C05}"/>
              </a:ext>
            </a:extLst>
          </p:cNvPr>
          <p:cNvSpPr/>
          <p:nvPr/>
        </p:nvSpPr>
        <p:spPr>
          <a:xfrm>
            <a:off x="11687577" y="6246253"/>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785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7057-886D-4044-A027-4C7360572888}"/>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774B3F92-E4B4-41F6-9DBF-BE499C6BF0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25F6B5-BFB1-47A1-AFD8-1FA06C138FB9}"/>
              </a:ext>
            </a:extLst>
          </p:cNvPr>
          <p:cNvPicPr>
            <a:picLocks noChangeAspect="1"/>
          </p:cNvPicPr>
          <p:nvPr/>
        </p:nvPicPr>
        <p:blipFill>
          <a:blip r:embed="rId3"/>
          <a:stretch>
            <a:fillRect/>
          </a:stretch>
        </p:blipFill>
        <p:spPr>
          <a:xfrm>
            <a:off x="3083" y="0"/>
            <a:ext cx="12185834" cy="6858000"/>
          </a:xfrm>
          <a:prstGeom prst="rect">
            <a:avLst/>
          </a:prstGeom>
        </p:spPr>
      </p:pic>
      <p:sp>
        <p:nvSpPr>
          <p:cNvPr id="6" name="Rectangle 5">
            <a:extLst>
              <a:ext uri="{FF2B5EF4-FFF2-40B4-BE49-F238E27FC236}">
                <a16:creationId xmlns:a16="http://schemas.microsoft.com/office/drawing/2014/main" id="{5912AFB4-FBA6-4A02-B529-766E76DC8C44}"/>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803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107-9EB0-455F-B46C-957393148AE9}"/>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A68980EA-90BF-4660-AA79-17E8271F1F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3612B0A-5113-4F21-878B-491430CFAC95}"/>
              </a:ext>
            </a:extLst>
          </p:cNvPr>
          <p:cNvPicPr>
            <a:picLocks noChangeAspect="1"/>
          </p:cNvPicPr>
          <p:nvPr/>
        </p:nvPicPr>
        <p:blipFill>
          <a:blip r:embed="rId3"/>
          <a:stretch>
            <a:fillRect/>
          </a:stretch>
        </p:blipFill>
        <p:spPr>
          <a:xfrm>
            <a:off x="3083" y="0"/>
            <a:ext cx="12185834" cy="6858000"/>
          </a:xfrm>
          <a:prstGeom prst="rect">
            <a:avLst/>
          </a:prstGeom>
        </p:spPr>
      </p:pic>
      <p:sp>
        <p:nvSpPr>
          <p:cNvPr id="6" name="Rectangle 5">
            <a:extLst>
              <a:ext uri="{FF2B5EF4-FFF2-40B4-BE49-F238E27FC236}">
                <a16:creationId xmlns:a16="http://schemas.microsoft.com/office/drawing/2014/main" id="{FEB0FE19-7A64-4BBA-A7AA-D7F7ED576E3E}"/>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586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850-4DD6-46AA-A84D-59ECA63B8A16}"/>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5F30CBA3-7EF8-4E9A-AEC4-492EA48E20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05099C-CEA3-4705-A8D3-1A2DE78F75F2}"/>
              </a:ext>
            </a:extLst>
          </p:cNvPr>
          <p:cNvPicPr>
            <a:picLocks noChangeAspect="1"/>
          </p:cNvPicPr>
          <p:nvPr/>
        </p:nvPicPr>
        <p:blipFill>
          <a:blip r:embed="rId3"/>
          <a:stretch>
            <a:fillRect/>
          </a:stretch>
        </p:blipFill>
        <p:spPr>
          <a:xfrm>
            <a:off x="3083" y="0"/>
            <a:ext cx="12185834" cy="6858000"/>
          </a:xfrm>
          <a:prstGeom prst="rect">
            <a:avLst/>
          </a:prstGeom>
        </p:spPr>
      </p:pic>
      <p:sp>
        <p:nvSpPr>
          <p:cNvPr id="6" name="Rectangle 5">
            <a:extLst>
              <a:ext uri="{FF2B5EF4-FFF2-40B4-BE49-F238E27FC236}">
                <a16:creationId xmlns:a16="http://schemas.microsoft.com/office/drawing/2014/main" id="{ACDC2F63-C045-4145-9F71-CB1C5E1577F7}"/>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971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5E58-E78D-4D32-8764-B0E6E73E66C7}"/>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34417C61-8514-4854-A5EC-6C710FD4787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3EFE4FA-BE03-4C2D-AD01-2FACE1C860D7}"/>
              </a:ext>
            </a:extLst>
          </p:cNvPr>
          <p:cNvPicPr>
            <a:picLocks noChangeAspect="1"/>
          </p:cNvPicPr>
          <p:nvPr/>
        </p:nvPicPr>
        <p:blipFill>
          <a:blip r:embed="rId3"/>
          <a:stretch>
            <a:fillRect/>
          </a:stretch>
        </p:blipFill>
        <p:spPr>
          <a:xfrm>
            <a:off x="3083" y="-14068"/>
            <a:ext cx="12185834" cy="6858000"/>
          </a:xfrm>
          <a:prstGeom prst="rect">
            <a:avLst/>
          </a:prstGeom>
        </p:spPr>
      </p:pic>
      <p:sp>
        <p:nvSpPr>
          <p:cNvPr id="10" name="Oval 9">
            <a:extLst>
              <a:ext uri="{FF2B5EF4-FFF2-40B4-BE49-F238E27FC236}">
                <a16:creationId xmlns:a16="http://schemas.microsoft.com/office/drawing/2014/main" id="{06A43DD1-E913-4B6D-81A7-B41A35DE49CA}"/>
              </a:ext>
            </a:extLst>
          </p:cNvPr>
          <p:cNvSpPr/>
          <p:nvPr/>
        </p:nvSpPr>
        <p:spPr>
          <a:xfrm rot="17893406">
            <a:off x="7806793" y="2881851"/>
            <a:ext cx="703437" cy="543740"/>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4" name="Rectangle 3">
            <a:extLst>
              <a:ext uri="{FF2B5EF4-FFF2-40B4-BE49-F238E27FC236}">
                <a16:creationId xmlns:a16="http://schemas.microsoft.com/office/drawing/2014/main" id="{2AC8A00C-B071-4DEB-9866-EB9BAE72CD7C}"/>
              </a:ext>
            </a:extLst>
          </p:cNvPr>
          <p:cNvSpPr/>
          <p:nvPr/>
        </p:nvSpPr>
        <p:spPr>
          <a:xfrm rot="1743987">
            <a:off x="3567752" y="2499002"/>
            <a:ext cx="731293" cy="1831860"/>
          </a:xfrm>
          <a:prstGeom prst="rect">
            <a:avLst/>
          </a:prstGeom>
          <a:noFill/>
          <a:ln w="38100">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BFDD46-5F67-4F49-AE39-D780CF1AECCD}"/>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61FC-DDE5-4BEE-8C1C-DBBA563E1C5D}"/>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5484B887-F411-4524-8AD5-6E7D3CD46A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2583A1-220E-453B-B69F-69AF7B00E256}"/>
              </a:ext>
            </a:extLst>
          </p:cNvPr>
          <p:cNvPicPr>
            <a:picLocks noChangeAspect="1"/>
          </p:cNvPicPr>
          <p:nvPr/>
        </p:nvPicPr>
        <p:blipFill>
          <a:blip r:embed="rId3"/>
          <a:stretch>
            <a:fillRect/>
          </a:stretch>
        </p:blipFill>
        <p:spPr>
          <a:xfrm>
            <a:off x="3854" y="0"/>
            <a:ext cx="12184291" cy="6858000"/>
          </a:xfrm>
          <a:prstGeom prst="rect">
            <a:avLst/>
          </a:prstGeom>
        </p:spPr>
      </p:pic>
      <p:sp>
        <p:nvSpPr>
          <p:cNvPr id="5" name="Rectangle 4">
            <a:extLst>
              <a:ext uri="{FF2B5EF4-FFF2-40B4-BE49-F238E27FC236}">
                <a16:creationId xmlns:a16="http://schemas.microsoft.com/office/drawing/2014/main" id="{1F451323-2491-459D-9882-094309CCA00D}"/>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251DFC3C-5F8A-463F-A4AE-D22F487126EF}"/>
              </a:ext>
            </a:extLst>
          </p:cNvPr>
          <p:cNvSpPr/>
          <p:nvPr/>
        </p:nvSpPr>
        <p:spPr>
          <a:xfrm rot="9220440" flipV="1">
            <a:off x="5970797" y="1778958"/>
            <a:ext cx="1172855" cy="310861"/>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F357898-B457-49AB-8AB2-F8CA0648866A}"/>
              </a:ext>
            </a:extLst>
          </p:cNvPr>
          <p:cNvSpPr/>
          <p:nvPr/>
        </p:nvSpPr>
        <p:spPr>
          <a:xfrm rot="7887987" flipV="1">
            <a:off x="6287163" y="1811608"/>
            <a:ext cx="938942" cy="426392"/>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60F593-4C41-4688-8292-BC75679C3FB2}"/>
              </a:ext>
            </a:extLst>
          </p:cNvPr>
          <p:cNvSpPr/>
          <p:nvPr/>
        </p:nvSpPr>
        <p:spPr>
          <a:xfrm>
            <a:off x="6832986" y="1217272"/>
            <a:ext cx="5160900" cy="492443"/>
          </a:xfrm>
          <a:prstGeom prst="rect">
            <a:avLst/>
          </a:prstGeom>
        </p:spPr>
        <p:txBody>
          <a:bodyPr wrap="none">
            <a:spAutoFit/>
          </a:bodyPr>
          <a:lstStyle/>
          <a:p>
            <a:r>
              <a:rPr lang="en-US" sz="2600" dirty="0">
                <a:solidFill>
                  <a:schemeClr val="accent2"/>
                </a:solidFill>
                <a:latin typeface="Calibri Light" panose="020F0302020204030204"/>
              </a:rPr>
              <a:t>Laplacian</a:t>
            </a:r>
            <a:r>
              <a:rPr lang="en-US" sz="2600" dirty="0">
                <a:solidFill>
                  <a:prstClr val="black"/>
                </a:solidFill>
                <a:latin typeface="Calibri Light" panose="020F0302020204030204"/>
              </a:rPr>
              <a:t> eigenfunctions/eigenvalues</a:t>
            </a:r>
            <a:endParaRPr lang="en-US" dirty="0"/>
          </a:p>
        </p:txBody>
      </p:sp>
      <p:grpSp>
        <p:nvGrpSpPr>
          <p:cNvPr id="9" name="Group 8">
            <a:extLst>
              <a:ext uri="{FF2B5EF4-FFF2-40B4-BE49-F238E27FC236}">
                <a16:creationId xmlns:a16="http://schemas.microsoft.com/office/drawing/2014/main" id="{7B33AEAD-814D-4004-B424-560E933BDF38}"/>
              </a:ext>
            </a:extLst>
          </p:cNvPr>
          <p:cNvGrpSpPr/>
          <p:nvPr/>
        </p:nvGrpSpPr>
        <p:grpSpPr>
          <a:xfrm>
            <a:off x="6724943" y="902631"/>
            <a:ext cx="1500261" cy="701716"/>
            <a:chOff x="8570080" y="2563895"/>
            <a:chExt cx="1500261" cy="701716"/>
          </a:xfrm>
        </p:grpSpPr>
        <p:sp>
          <p:nvSpPr>
            <p:cNvPr id="10" name="Rectangle 9">
              <a:extLst>
                <a:ext uri="{FF2B5EF4-FFF2-40B4-BE49-F238E27FC236}">
                  <a16:creationId xmlns:a16="http://schemas.microsoft.com/office/drawing/2014/main" id="{B5A2E0AA-A4FA-410D-AED5-9CF0B7E1B4AA}"/>
                </a:ext>
              </a:extLst>
            </p:cNvPr>
            <p:cNvSpPr/>
            <p:nvPr/>
          </p:nvSpPr>
          <p:spPr>
            <a:xfrm>
              <a:off x="8678123" y="2563895"/>
              <a:ext cx="1146404" cy="492443"/>
            </a:xfrm>
            <a:prstGeom prst="rect">
              <a:avLst/>
            </a:prstGeom>
          </p:spPr>
          <p:txBody>
            <a:bodyPr wrap="none">
              <a:spAutoFit/>
            </a:bodyPr>
            <a:lstStyle/>
            <a:p>
              <a:r>
                <a:rPr lang="en-US" altLang="zh-CN" sz="2600" dirty="0">
                  <a:solidFill>
                    <a:srgbClr val="00B050"/>
                  </a:solidFill>
                  <a:latin typeface="Calibri Light" panose="020F0302020204030204"/>
                </a:rPr>
                <a:t>Steklov</a:t>
              </a:r>
              <a:endParaRPr lang="en-US" dirty="0">
                <a:solidFill>
                  <a:srgbClr val="00B050"/>
                </a:solidFill>
              </a:endParaRPr>
            </a:p>
          </p:txBody>
        </p:sp>
        <p:cxnSp>
          <p:nvCxnSpPr>
            <p:cNvPr id="11" name="Straight Connector 10">
              <a:extLst>
                <a:ext uri="{FF2B5EF4-FFF2-40B4-BE49-F238E27FC236}">
                  <a16:creationId xmlns:a16="http://schemas.microsoft.com/office/drawing/2014/main" id="{4E8761A8-7A62-4921-A695-A91A20474187}"/>
                </a:ext>
              </a:extLst>
            </p:cNvPr>
            <p:cNvCxnSpPr>
              <a:cxnSpLocks/>
            </p:cNvCxnSpPr>
            <p:nvPr/>
          </p:nvCxnSpPr>
          <p:spPr>
            <a:xfrm>
              <a:off x="8570080" y="2988240"/>
              <a:ext cx="1500261" cy="277371"/>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44457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66FF-29D1-4DF3-8878-C2C0F7DC93B6}"/>
              </a:ext>
            </a:extLst>
          </p:cNvPr>
          <p:cNvSpPr>
            <a:spLocks noGrp="1"/>
          </p:cNvSpPr>
          <p:nvPr>
            <p:ph type="title"/>
          </p:nvPr>
        </p:nvSpPr>
        <p:spPr>
          <a:xfrm>
            <a:off x="195462" y="109653"/>
            <a:ext cx="9379132" cy="585671"/>
          </a:xfrm>
        </p:spPr>
        <p:txBody>
          <a:bodyPr>
            <a:normAutofit/>
          </a:bodyPr>
          <a:lstStyle/>
          <a:p>
            <a:endParaRPr lang="en-US"/>
          </a:p>
        </p:txBody>
      </p:sp>
      <p:pic>
        <p:nvPicPr>
          <p:cNvPr id="5" name="Picture 4">
            <a:extLst>
              <a:ext uri="{FF2B5EF4-FFF2-40B4-BE49-F238E27FC236}">
                <a16:creationId xmlns:a16="http://schemas.microsoft.com/office/drawing/2014/main" id="{771D7D25-1DEF-4606-B2EB-02DE996FA956}"/>
              </a:ext>
            </a:extLst>
          </p:cNvPr>
          <p:cNvPicPr>
            <a:picLocks noChangeAspect="1"/>
          </p:cNvPicPr>
          <p:nvPr/>
        </p:nvPicPr>
        <p:blipFill>
          <a:blip r:embed="rId3"/>
          <a:stretch>
            <a:fillRect/>
          </a:stretch>
        </p:blipFill>
        <p:spPr>
          <a:xfrm>
            <a:off x="3083" y="0"/>
            <a:ext cx="12185834" cy="6858000"/>
          </a:xfrm>
          <a:prstGeom prst="rect">
            <a:avLst/>
          </a:prstGeom>
        </p:spPr>
      </p:pic>
      <p:sp>
        <p:nvSpPr>
          <p:cNvPr id="18" name="Content Placeholder 2">
            <a:extLst>
              <a:ext uri="{FF2B5EF4-FFF2-40B4-BE49-F238E27FC236}">
                <a16:creationId xmlns:a16="http://schemas.microsoft.com/office/drawing/2014/main" id="{B6E1BD17-BE74-476E-8725-D1DF01893CD4}"/>
              </a:ext>
            </a:extLst>
          </p:cNvPr>
          <p:cNvSpPr txBox="1">
            <a:spLocks/>
          </p:cNvSpPr>
          <p:nvPr/>
        </p:nvSpPr>
        <p:spPr>
          <a:xfrm>
            <a:off x="10368900" y="1972826"/>
            <a:ext cx="1624046"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Back</a:t>
            </a:r>
          </a:p>
        </p:txBody>
      </p:sp>
      <p:sp>
        <p:nvSpPr>
          <p:cNvPr id="3" name="Content Placeholder 2">
            <a:extLst>
              <a:ext uri="{FF2B5EF4-FFF2-40B4-BE49-F238E27FC236}">
                <a16:creationId xmlns:a16="http://schemas.microsoft.com/office/drawing/2014/main" id="{61D8A3A3-7111-469A-9FB1-6C4F4885F134}"/>
              </a:ext>
            </a:extLst>
          </p:cNvPr>
          <p:cNvSpPr>
            <a:spLocks noGrp="1"/>
          </p:cNvSpPr>
          <p:nvPr>
            <p:ph idx="1"/>
          </p:nvPr>
        </p:nvSpPr>
        <p:spPr>
          <a:xfrm>
            <a:off x="10368900" y="4296734"/>
            <a:ext cx="1624046" cy="388476"/>
          </a:xfrm>
        </p:spPr>
        <p:txBody>
          <a:bodyPr>
            <a:noAutofit/>
          </a:bodyPr>
          <a:lstStyle/>
          <a:p>
            <a:pPr marL="0" indent="0">
              <a:buNone/>
            </a:pPr>
            <a:r>
              <a:rPr lang="en-US" sz="2000" dirty="0"/>
              <a:t>Front</a:t>
            </a:r>
          </a:p>
        </p:txBody>
      </p:sp>
      <p:pic>
        <p:nvPicPr>
          <p:cNvPr id="4" name="Picture 3">
            <a:extLst>
              <a:ext uri="{FF2B5EF4-FFF2-40B4-BE49-F238E27FC236}">
                <a16:creationId xmlns:a16="http://schemas.microsoft.com/office/drawing/2014/main" id="{9D43E57C-5259-4A4B-88C3-8737720E8FC1}"/>
              </a:ext>
            </a:extLst>
          </p:cNvPr>
          <p:cNvPicPr>
            <a:picLocks noChangeAspect="1"/>
          </p:cNvPicPr>
          <p:nvPr/>
        </p:nvPicPr>
        <p:blipFill>
          <a:blip r:embed="rId4"/>
          <a:stretch>
            <a:fillRect/>
          </a:stretch>
        </p:blipFill>
        <p:spPr>
          <a:xfrm>
            <a:off x="195462" y="2296807"/>
            <a:ext cx="2187627" cy="2264386"/>
          </a:xfrm>
          <a:prstGeom prst="rect">
            <a:avLst/>
          </a:prstGeom>
        </p:spPr>
      </p:pic>
      <p:cxnSp>
        <p:nvCxnSpPr>
          <p:cNvPr id="9" name="Straight Arrow Connector 8">
            <a:extLst>
              <a:ext uri="{FF2B5EF4-FFF2-40B4-BE49-F238E27FC236}">
                <a16:creationId xmlns:a16="http://schemas.microsoft.com/office/drawing/2014/main" id="{01FAEEA3-2D62-4087-A01E-D9489C146160}"/>
              </a:ext>
            </a:extLst>
          </p:cNvPr>
          <p:cNvCxnSpPr>
            <a:cxnSpLocks/>
          </p:cNvCxnSpPr>
          <p:nvPr/>
        </p:nvCxnSpPr>
        <p:spPr>
          <a:xfrm flipV="1">
            <a:off x="-1204109" y="5654933"/>
            <a:ext cx="789633" cy="4841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64B1198-F961-4E88-916F-0994144469D6}"/>
              </a:ext>
            </a:extLst>
          </p:cNvPr>
          <p:cNvGrpSpPr/>
          <p:nvPr/>
        </p:nvGrpSpPr>
        <p:grpSpPr>
          <a:xfrm>
            <a:off x="2791739" y="4594685"/>
            <a:ext cx="5756061" cy="342903"/>
            <a:chOff x="2791739" y="4594685"/>
            <a:chExt cx="5756061" cy="342903"/>
          </a:xfrm>
        </p:grpSpPr>
        <p:sp>
          <p:nvSpPr>
            <p:cNvPr id="11" name="Arrow: Left 10">
              <a:extLst>
                <a:ext uri="{FF2B5EF4-FFF2-40B4-BE49-F238E27FC236}">
                  <a16:creationId xmlns:a16="http://schemas.microsoft.com/office/drawing/2014/main" id="{436E7464-C371-40F4-9F1A-41CC67EF65E0}"/>
                </a:ext>
              </a:extLst>
            </p:cNvPr>
            <p:cNvSpPr/>
            <p:nvPr/>
          </p:nvSpPr>
          <p:spPr>
            <a:xfrm rot="8545366">
              <a:off x="2791739" y="4594687"/>
              <a:ext cx="1093814" cy="342900"/>
            </a:xfrm>
            <a:prstGeom prst="leftArrow">
              <a:avLst/>
            </a:prstGeom>
            <a:solidFill>
              <a:schemeClr val="accent2">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B252F97B-A1B5-4B08-9808-8FFC7A4F8396}"/>
                </a:ext>
              </a:extLst>
            </p:cNvPr>
            <p:cNvSpPr/>
            <p:nvPr/>
          </p:nvSpPr>
          <p:spPr>
            <a:xfrm rot="8545366">
              <a:off x="5145888" y="4594688"/>
              <a:ext cx="1093814" cy="342900"/>
            </a:xfrm>
            <a:prstGeom prst="leftArrow">
              <a:avLst/>
            </a:prstGeom>
            <a:solidFill>
              <a:schemeClr val="accent2">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33E92DED-4C9E-45CF-80F8-50B35BBCDEA8}"/>
                </a:ext>
              </a:extLst>
            </p:cNvPr>
            <p:cNvSpPr/>
            <p:nvPr/>
          </p:nvSpPr>
          <p:spPr>
            <a:xfrm rot="8545366">
              <a:off x="7453986" y="4594685"/>
              <a:ext cx="1093814" cy="342900"/>
            </a:xfrm>
            <a:prstGeom prst="leftArrow">
              <a:avLst/>
            </a:prstGeom>
            <a:solidFill>
              <a:schemeClr val="accent2">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A245B84-1FB9-47D7-8111-45515D6A25C4}"/>
              </a:ext>
            </a:extLst>
          </p:cNvPr>
          <p:cNvSpPr/>
          <p:nvPr/>
        </p:nvSpPr>
        <p:spPr>
          <a:xfrm>
            <a:off x="2483428" y="883227"/>
            <a:ext cx="2383090" cy="2264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12CD860-96EF-4B23-B5A6-E567BBB1C55F}"/>
              </a:ext>
            </a:extLst>
          </p:cNvPr>
          <p:cNvSpPr txBox="1">
            <a:spLocks/>
          </p:cNvSpPr>
          <p:nvPr/>
        </p:nvSpPr>
        <p:spPr>
          <a:xfrm>
            <a:off x="221589" y="4685210"/>
            <a:ext cx="2383089"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Pancake-like shape</a:t>
            </a:r>
          </a:p>
          <a:p>
            <a:pPr marL="0" indent="0">
              <a:buFont typeface="Arial" panose="020B0604020202020204" pitchFamily="34" charset="0"/>
              <a:buNone/>
            </a:pPr>
            <a:endParaRPr lang="en-US" sz="2000" dirty="0"/>
          </a:p>
        </p:txBody>
      </p:sp>
      <p:sp>
        <p:nvSpPr>
          <p:cNvPr id="16" name="Rectangle 15">
            <a:extLst>
              <a:ext uri="{FF2B5EF4-FFF2-40B4-BE49-F238E27FC236}">
                <a16:creationId xmlns:a16="http://schemas.microsoft.com/office/drawing/2014/main" id="{41F66D8F-6349-45FC-857E-20E35211D031}"/>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DE2424-2D8B-46DD-92D2-070AC58BD553}"/>
              </a:ext>
            </a:extLst>
          </p:cNvPr>
          <p:cNvSpPr/>
          <p:nvPr/>
        </p:nvSpPr>
        <p:spPr>
          <a:xfrm>
            <a:off x="5039246" y="969097"/>
            <a:ext cx="4535347" cy="2264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DE9D47-9E81-446C-97FC-A95B20957822}"/>
              </a:ext>
            </a:extLst>
          </p:cNvPr>
          <p:cNvSpPr/>
          <p:nvPr/>
        </p:nvSpPr>
        <p:spPr>
          <a:xfrm>
            <a:off x="9574593" y="923299"/>
            <a:ext cx="2383090" cy="2264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2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3E46-9687-4942-9D75-560B0DDD871C}"/>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17BD233F-2EF6-4FEF-8FF2-F3F01A39E20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CA4B99-264F-4160-B314-9BECA9D48A19}"/>
              </a:ext>
            </a:extLst>
          </p:cNvPr>
          <p:cNvPicPr>
            <a:picLocks noChangeAspect="1"/>
          </p:cNvPicPr>
          <p:nvPr/>
        </p:nvPicPr>
        <p:blipFill>
          <a:blip r:embed="rId3"/>
          <a:stretch>
            <a:fillRect/>
          </a:stretch>
        </p:blipFill>
        <p:spPr>
          <a:xfrm>
            <a:off x="3083" y="0"/>
            <a:ext cx="12185834" cy="6858000"/>
          </a:xfrm>
          <a:prstGeom prst="rect">
            <a:avLst/>
          </a:prstGeom>
        </p:spPr>
      </p:pic>
      <p:sp>
        <p:nvSpPr>
          <p:cNvPr id="6" name="Content Placeholder 2">
            <a:extLst>
              <a:ext uri="{FF2B5EF4-FFF2-40B4-BE49-F238E27FC236}">
                <a16:creationId xmlns:a16="http://schemas.microsoft.com/office/drawing/2014/main" id="{57AD0D38-09A6-4569-B8DA-8A175979F958}"/>
              </a:ext>
            </a:extLst>
          </p:cNvPr>
          <p:cNvSpPr txBox="1">
            <a:spLocks/>
          </p:cNvSpPr>
          <p:nvPr/>
        </p:nvSpPr>
        <p:spPr>
          <a:xfrm>
            <a:off x="10368900" y="1972826"/>
            <a:ext cx="1624046"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Back</a:t>
            </a:r>
          </a:p>
        </p:txBody>
      </p:sp>
      <p:sp>
        <p:nvSpPr>
          <p:cNvPr id="7" name="Content Placeholder 2">
            <a:extLst>
              <a:ext uri="{FF2B5EF4-FFF2-40B4-BE49-F238E27FC236}">
                <a16:creationId xmlns:a16="http://schemas.microsoft.com/office/drawing/2014/main" id="{64D25799-289A-4C2B-BAA9-11093B934A9A}"/>
              </a:ext>
            </a:extLst>
          </p:cNvPr>
          <p:cNvSpPr txBox="1">
            <a:spLocks/>
          </p:cNvSpPr>
          <p:nvPr/>
        </p:nvSpPr>
        <p:spPr>
          <a:xfrm>
            <a:off x="10368900" y="4296734"/>
            <a:ext cx="1624046"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Front</a:t>
            </a:r>
            <a:endParaRPr lang="en-US" sz="2000" dirty="0"/>
          </a:p>
        </p:txBody>
      </p:sp>
      <p:sp>
        <p:nvSpPr>
          <p:cNvPr id="8" name="Content Placeholder 2">
            <a:extLst>
              <a:ext uri="{FF2B5EF4-FFF2-40B4-BE49-F238E27FC236}">
                <a16:creationId xmlns:a16="http://schemas.microsoft.com/office/drawing/2014/main" id="{04BE80A5-A260-4E3E-B5EC-288F595EBA2F}"/>
              </a:ext>
            </a:extLst>
          </p:cNvPr>
          <p:cNvSpPr txBox="1">
            <a:spLocks/>
          </p:cNvSpPr>
          <p:nvPr/>
        </p:nvSpPr>
        <p:spPr>
          <a:xfrm>
            <a:off x="257307" y="2167063"/>
            <a:ext cx="2528756" cy="2955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4" name="Rectangle 3">
            <a:extLst>
              <a:ext uri="{FF2B5EF4-FFF2-40B4-BE49-F238E27FC236}">
                <a16:creationId xmlns:a16="http://schemas.microsoft.com/office/drawing/2014/main" id="{513BEBF5-7BFC-4701-8108-412A75B01B9F}"/>
              </a:ext>
            </a:extLst>
          </p:cNvPr>
          <p:cNvSpPr/>
          <p:nvPr/>
        </p:nvSpPr>
        <p:spPr>
          <a:xfrm>
            <a:off x="784402" y="2683439"/>
            <a:ext cx="11208544" cy="940770"/>
          </a:xfrm>
          <a:prstGeom prst="rect">
            <a:avLst/>
          </a:prstGeom>
          <a:solidFill>
            <a:schemeClr val="bg1">
              <a:lumMod val="95000"/>
            </a:schemeClr>
          </a:solidFill>
          <a:ln w="38100">
            <a:solidFill>
              <a:schemeClr val="tx1">
                <a:lumMod val="85000"/>
                <a:lumOff val="15000"/>
              </a:schemeClr>
            </a:solidFill>
          </a:ln>
        </p:spPr>
        <p:txBody>
          <a:bodyPr wrap="square">
            <a:spAutoFit/>
          </a:bodyPr>
          <a:lstStyle/>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Why not simply using (inverse) Euclidean distance between points as the metric?</a:t>
            </a:r>
          </a:p>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We would like two hands to be far apart from each other!</a:t>
            </a:r>
          </a:p>
        </p:txBody>
      </p:sp>
      <p:sp>
        <p:nvSpPr>
          <p:cNvPr id="9" name="Rectangle 8">
            <a:extLst>
              <a:ext uri="{FF2B5EF4-FFF2-40B4-BE49-F238E27FC236}">
                <a16:creationId xmlns:a16="http://schemas.microsoft.com/office/drawing/2014/main" id="{5C9B4565-DA49-430D-92FF-CF7F0045D492}"/>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0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78FB-EF87-4211-91F2-77B60F8CBF9B}"/>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35D1D2F6-FC8F-4167-B51D-E7363E852F3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54A0C20-096A-4671-9B77-BC29CD75799B}"/>
              </a:ext>
            </a:extLst>
          </p:cNvPr>
          <p:cNvPicPr>
            <a:picLocks noChangeAspect="1"/>
          </p:cNvPicPr>
          <p:nvPr/>
        </p:nvPicPr>
        <p:blipFill>
          <a:blip r:embed="rId3"/>
          <a:stretch>
            <a:fillRect/>
          </a:stretch>
        </p:blipFill>
        <p:spPr>
          <a:xfrm>
            <a:off x="3083" y="0"/>
            <a:ext cx="12185834" cy="6858000"/>
          </a:xfrm>
          <a:prstGeom prst="rect">
            <a:avLst/>
          </a:prstGeom>
        </p:spPr>
      </p:pic>
      <p:sp>
        <p:nvSpPr>
          <p:cNvPr id="8" name="Content Placeholder 2">
            <a:extLst>
              <a:ext uri="{FF2B5EF4-FFF2-40B4-BE49-F238E27FC236}">
                <a16:creationId xmlns:a16="http://schemas.microsoft.com/office/drawing/2014/main" id="{ADF5D166-C53D-4ED5-8D17-193DB2FF0AF7}"/>
              </a:ext>
            </a:extLst>
          </p:cNvPr>
          <p:cNvSpPr txBox="1">
            <a:spLocks/>
          </p:cNvSpPr>
          <p:nvPr/>
        </p:nvSpPr>
        <p:spPr>
          <a:xfrm>
            <a:off x="10368900" y="1972826"/>
            <a:ext cx="1624046"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Back</a:t>
            </a:r>
          </a:p>
        </p:txBody>
      </p:sp>
      <p:sp>
        <p:nvSpPr>
          <p:cNvPr id="9" name="Content Placeholder 2">
            <a:extLst>
              <a:ext uri="{FF2B5EF4-FFF2-40B4-BE49-F238E27FC236}">
                <a16:creationId xmlns:a16="http://schemas.microsoft.com/office/drawing/2014/main" id="{04A4C588-A2D1-4828-B60B-7C84E7C6C853}"/>
              </a:ext>
            </a:extLst>
          </p:cNvPr>
          <p:cNvSpPr txBox="1">
            <a:spLocks/>
          </p:cNvSpPr>
          <p:nvPr/>
        </p:nvSpPr>
        <p:spPr>
          <a:xfrm>
            <a:off x="10368900" y="4296734"/>
            <a:ext cx="1624046" cy="38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Front</a:t>
            </a:r>
            <a:endParaRPr lang="en-US" sz="2000" dirty="0"/>
          </a:p>
        </p:txBody>
      </p:sp>
      <p:sp>
        <p:nvSpPr>
          <p:cNvPr id="10" name="Rectangle 9">
            <a:extLst>
              <a:ext uri="{FF2B5EF4-FFF2-40B4-BE49-F238E27FC236}">
                <a16:creationId xmlns:a16="http://schemas.microsoft.com/office/drawing/2014/main" id="{83F824B7-7689-43D1-8244-328F3A19849A}"/>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939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A7A471C-88AC-499E-A126-BDA28111DBB7}"/>
              </a:ext>
            </a:extLst>
          </p:cNvPr>
          <p:cNvGrpSpPr/>
          <p:nvPr/>
        </p:nvGrpSpPr>
        <p:grpSpPr>
          <a:xfrm>
            <a:off x="5770495" y="805189"/>
            <a:ext cx="6066144" cy="5763750"/>
            <a:chOff x="5321978" y="843657"/>
            <a:chExt cx="6066144" cy="5763750"/>
          </a:xfrm>
        </p:grpSpPr>
        <p:pic>
          <p:nvPicPr>
            <p:cNvPr id="29" name="Picture 28">
              <a:extLst>
                <a:ext uri="{FF2B5EF4-FFF2-40B4-BE49-F238E27FC236}">
                  <a16:creationId xmlns:a16="http://schemas.microsoft.com/office/drawing/2014/main" id="{F7FD8D41-1B33-4834-8310-95B38029DC4E}"/>
                </a:ext>
              </a:extLst>
            </p:cNvPr>
            <p:cNvPicPr>
              <a:picLocks noChangeAspect="1"/>
            </p:cNvPicPr>
            <p:nvPr/>
          </p:nvPicPr>
          <p:blipFill>
            <a:blip r:embed="rId3"/>
            <a:stretch>
              <a:fillRect/>
            </a:stretch>
          </p:blipFill>
          <p:spPr>
            <a:xfrm>
              <a:off x="5321978" y="843657"/>
              <a:ext cx="5855400" cy="576375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25EF44F-52A0-4ADC-94C4-7309A56A6B8A}"/>
                    </a:ext>
                  </a:extLst>
                </p:cNvPr>
                <p:cNvSpPr txBox="1"/>
                <p:nvPr/>
              </p:nvSpPr>
              <p:spPr>
                <a:xfrm>
                  <a:off x="5988486" y="2777435"/>
                  <a:ext cx="74815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0" name="TextBox 29">
                  <a:extLst>
                    <a:ext uri="{FF2B5EF4-FFF2-40B4-BE49-F238E27FC236}">
                      <a16:creationId xmlns:a16="http://schemas.microsoft.com/office/drawing/2014/main" id="{325EF44F-52A0-4ADC-94C4-7309A56A6B8A}"/>
                    </a:ext>
                  </a:extLst>
                </p:cNvPr>
                <p:cNvSpPr txBox="1">
                  <a:spLocks noRot="1" noChangeAspect="1" noMove="1" noResize="1" noEditPoints="1" noAdjustHandles="1" noChangeArrowheads="1" noChangeShapeType="1" noTextEdit="1"/>
                </p:cNvSpPr>
                <p:nvPr/>
              </p:nvSpPr>
              <p:spPr>
                <a:xfrm>
                  <a:off x="5988486" y="2777435"/>
                  <a:ext cx="748154" cy="307777"/>
                </a:xfrm>
                <a:prstGeom prst="rect">
                  <a:avLst/>
                </a:prstGeom>
                <a:blipFill>
                  <a:blip r:embed="rId4"/>
                  <a:stretch>
                    <a:fillRect l="-8130" t="-4000" r="-12195"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59E962-E234-485E-B10E-4837A691587A}"/>
                    </a:ext>
                  </a:extLst>
                </p:cNvPr>
                <p:cNvSpPr txBox="1"/>
                <p:nvPr/>
              </p:nvSpPr>
              <p:spPr>
                <a:xfrm>
                  <a:off x="5988486" y="6149438"/>
                  <a:ext cx="605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1" name="TextBox 30">
                  <a:extLst>
                    <a:ext uri="{FF2B5EF4-FFF2-40B4-BE49-F238E27FC236}">
                      <a16:creationId xmlns:a16="http://schemas.microsoft.com/office/drawing/2014/main" id="{E959E962-E234-485E-B10E-4837A691587A}"/>
                    </a:ext>
                  </a:extLst>
                </p:cNvPr>
                <p:cNvSpPr txBox="1">
                  <a:spLocks noRot="1" noChangeAspect="1" noMove="1" noResize="1" noEditPoints="1" noAdjustHandles="1" noChangeArrowheads="1" noChangeShapeType="1" noTextEdit="1"/>
                </p:cNvSpPr>
                <p:nvPr/>
              </p:nvSpPr>
              <p:spPr>
                <a:xfrm>
                  <a:off x="5988486" y="6149438"/>
                  <a:ext cx="605487" cy="307777"/>
                </a:xfrm>
                <a:prstGeom prst="rect">
                  <a:avLst/>
                </a:prstGeom>
                <a:blipFill>
                  <a:blip r:embed="rId5"/>
                  <a:stretch>
                    <a:fillRect l="-10000" t="-2000" r="-15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480D289-8267-4F54-80C7-B31AB8785633}"/>
                    </a:ext>
                  </a:extLst>
                </p:cNvPr>
                <p:cNvSpPr txBox="1"/>
                <p:nvPr/>
              </p:nvSpPr>
              <p:spPr>
                <a:xfrm>
                  <a:off x="9162769" y="2757079"/>
                  <a:ext cx="2225353"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𝑔</m:t>
                            </m:r>
                          </m:e>
                          <m:sub>
                            <m:r>
                              <a:rPr lang="en-US" sz="2000" b="0" i="1" smtClean="0">
                                <a:latin typeface="Cambria Math" panose="02040503050406030204" pitchFamily="18" charset="0"/>
                              </a:rPr>
                              <m:t>𝑛</m:t>
                            </m:r>
                          </m:sub>
                        </m:sSub>
                        <m:d>
                          <m:dPr>
                            <m:ctrlPr>
                              <a:rPr lang="en-US" sz="2000" i="1">
                                <a:latin typeface="Cambria Math" panose="02040503050406030204" pitchFamily="18" charset="0"/>
                              </a:rPr>
                            </m:ctrlPr>
                          </m:dPr>
                          <m:e>
                            <m:r>
                              <a:rPr lang="en-US" sz="2000" i="1">
                                <a:latin typeface="Cambria Math" panose="02040503050406030204" pitchFamily="18" charset="0"/>
                              </a:rPr>
                              <m:t>𝜕</m:t>
                            </m:r>
                            <m:r>
                              <m:rPr>
                                <m:sty m:val="p"/>
                              </m:rPr>
                              <a:rPr lang="en-US" sz="2000">
                                <a:latin typeface="Cambria Math" panose="02040503050406030204" pitchFamily="18" charset="0"/>
                              </a:rPr>
                              <m:t>Ω</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m:rPr>
                                <m:sty m:val="p"/>
                              </m:rPr>
                              <a:rPr lang="en-US" sz="2000" b="0" i="0" smtClean="0">
                                <a:latin typeface="Cambria Math" panose="02040503050406030204" pitchFamily="18" charset="0"/>
                              </a:rPr>
                              <m:t>n</m:t>
                            </m:r>
                          </m:den>
                        </m:f>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oMath>
                    </m:oMathPara>
                  </a14:m>
                  <a:endParaRPr lang="en-US" sz="2000" dirty="0"/>
                </a:p>
              </p:txBody>
            </p:sp>
          </mc:Choice>
          <mc:Fallback xmlns="">
            <p:sp>
              <p:nvSpPr>
                <p:cNvPr id="32" name="TextBox 31">
                  <a:extLst>
                    <a:ext uri="{FF2B5EF4-FFF2-40B4-BE49-F238E27FC236}">
                      <a16:creationId xmlns:a16="http://schemas.microsoft.com/office/drawing/2014/main" id="{B480D289-8267-4F54-80C7-B31AB8785633}"/>
                    </a:ext>
                  </a:extLst>
                </p:cNvPr>
                <p:cNvSpPr txBox="1">
                  <a:spLocks noRot="1" noChangeAspect="1" noMove="1" noResize="1" noEditPoints="1" noAdjustHandles="1" noChangeArrowheads="1" noChangeShapeType="1" noTextEdit="1"/>
                </p:cNvSpPr>
                <p:nvPr/>
              </p:nvSpPr>
              <p:spPr>
                <a:xfrm>
                  <a:off x="9162769" y="2757079"/>
                  <a:ext cx="2225353" cy="58522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232F38-6DD9-4A83-8BFC-D0DA16A3B2E6}"/>
                  </a:ext>
                </a:extLst>
              </p:cNvPr>
              <p:cNvSpPr>
                <a:spLocks noGrp="1"/>
              </p:cNvSpPr>
              <p:nvPr>
                <p:ph type="title"/>
              </p:nvPr>
            </p:nvSpPr>
            <p:spPr/>
            <p:txBody>
              <a:bodyPr>
                <a:normAutofit/>
              </a:bodyPr>
              <a:lstStyle/>
              <a:p>
                <a:r>
                  <a:rPr lang="en-US" dirty="0">
                    <a:solidFill>
                      <a:srgbClr val="FFFFFF"/>
                    </a:solidFill>
                  </a:rPr>
                  <a:t>Dirichlet-to-Neumann (</a:t>
                </a:r>
                <a:r>
                  <a:rPr lang="en-US" dirty="0" err="1">
                    <a:solidFill>
                      <a:srgbClr val="FFFFFF"/>
                    </a:solidFill>
                  </a:rPr>
                  <a:t>DtN</a:t>
                </a:r>
                <a:r>
                  <a:rPr lang="en-US" dirty="0">
                    <a:solidFill>
                      <a:srgbClr val="FFFFFF"/>
                    </a:solidFill>
                  </a:rPr>
                  <a:t>) Operator </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rPr>
                      <m:t>𝒮</m:t>
                    </m:r>
                  </m:oMath>
                </a14:m>
                <a:endParaRPr lang="en-US" dirty="0"/>
              </a:p>
            </p:txBody>
          </p:sp>
        </mc:Choice>
        <mc:Fallback xmlns="">
          <p:sp>
            <p:nvSpPr>
              <p:cNvPr id="2" name="Title 1">
                <a:extLst>
                  <a:ext uri="{FF2B5EF4-FFF2-40B4-BE49-F238E27FC236}">
                    <a16:creationId xmlns:a16="http://schemas.microsoft.com/office/drawing/2014/main" id="{8F232F38-6DD9-4A83-8BFC-D0DA16A3B2E6}"/>
                  </a:ext>
                </a:extLst>
              </p:cNvPr>
              <p:cNvSpPr>
                <a:spLocks noGrp="1" noRot="1" noChangeAspect="1" noMove="1" noResize="1" noEditPoints="1" noAdjustHandles="1" noChangeArrowheads="1" noChangeShapeType="1" noTextEdit="1"/>
              </p:cNvSpPr>
              <p:nvPr>
                <p:ph type="title"/>
              </p:nvPr>
            </p:nvSpPr>
            <p:spPr>
              <a:blipFill>
                <a:blip r:embed="rId7"/>
                <a:stretch>
                  <a:fillRect l="-1040" t="-1042" b="-12500"/>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8F425A16-9519-497E-8558-D349C3291F16}"/>
              </a:ext>
            </a:extLst>
          </p:cNvPr>
          <p:cNvGrpSpPr/>
          <p:nvPr/>
        </p:nvGrpSpPr>
        <p:grpSpPr>
          <a:xfrm>
            <a:off x="472766" y="1605353"/>
            <a:ext cx="3850940" cy="2575004"/>
            <a:chOff x="480264" y="1749221"/>
            <a:chExt cx="3850940" cy="2575004"/>
          </a:xfrm>
        </p:grpSpPr>
        <p:pic>
          <p:nvPicPr>
            <p:cNvPr id="3" name="Picture 2">
              <a:extLst>
                <a:ext uri="{FF2B5EF4-FFF2-40B4-BE49-F238E27FC236}">
                  <a16:creationId xmlns:a16="http://schemas.microsoft.com/office/drawing/2014/main" id="{FDC4D966-D006-4137-889E-BA4D63C82316}"/>
                </a:ext>
              </a:extLst>
            </p:cNvPr>
            <p:cNvPicPr>
              <a:picLocks noChangeAspect="1"/>
            </p:cNvPicPr>
            <p:nvPr/>
          </p:nvPicPr>
          <p:blipFill>
            <a:blip r:embed="rId8"/>
            <a:stretch>
              <a:fillRect/>
            </a:stretch>
          </p:blipFill>
          <p:spPr>
            <a:xfrm>
              <a:off x="480264" y="1749221"/>
              <a:ext cx="3640235" cy="1201338"/>
            </a:xfrm>
            <a:prstGeom prst="rect">
              <a:avLst/>
            </a:prstGeom>
          </p:spPr>
        </p:pic>
        <p:pic>
          <p:nvPicPr>
            <p:cNvPr id="13" name="Picture 12">
              <a:extLst>
                <a:ext uri="{FF2B5EF4-FFF2-40B4-BE49-F238E27FC236}">
                  <a16:creationId xmlns:a16="http://schemas.microsoft.com/office/drawing/2014/main" id="{D546EE82-F422-49A5-9D87-A109AC8BC8C1}"/>
                </a:ext>
              </a:extLst>
            </p:cNvPr>
            <p:cNvPicPr>
              <a:picLocks noChangeAspect="1"/>
            </p:cNvPicPr>
            <p:nvPr/>
          </p:nvPicPr>
          <p:blipFill>
            <a:blip r:embed="rId9"/>
            <a:stretch>
              <a:fillRect/>
            </a:stretch>
          </p:blipFill>
          <p:spPr>
            <a:xfrm>
              <a:off x="691769" y="3170421"/>
              <a:ext cx="3516073" cy="400708"/>
            </a:xfrm>
            <a:prstGeom prst="rect">
              <a:avLst/>
            </a:prstGeom>
          </p:spPr>
        </p:pic>
        <p:pic>
          <p:nvPicPr>
            <p:cNvPr id="14" name="Picture 13">
              <a:extLst>
                <a:ext uri="{FF2B5EF4-FFF2-40B4-BE49-F238E27FC236}">
                  <a16:creationId xmlns:a16="http://schemas.microsoft.com/office/drawing/2014/main" id="{38371E68-3880-4797-BD7D-D750704F1080}"/>
                </a:ext>
              </a:extLst>
            </p:cNvPr>
            <p:cNvPicPr>
              <a:picLocks noChangeAspect="1"/>
            </p:cNvPicPr>
            <p:nvPr/>
          </p:nvPicPr>
          <p:blipFill>
            <a:blip r:embed="rId10"/>
            <a:stretch>
              <a:fillRect/>
            </a:stretch>
          </p:blipFill>
          <p:spPr>
            <a:xfrm>
              <a:off x="690969" y="3754203"/>
              <a:ext cx="3640235" cy="570022"/>
            </a:xfrm>
            <a:prstGeom prst="rect">
              <a:avLst/>
            </a:prstGeom>
          </p:spPr>
        </p:pic>
      </p:grpSp>
      <p:grpSp>
        <p:nvGrpSpPr>
          <p:cNvPr id="21" name="Group 20">
            <a:extLst>
              <a:ext uri="{FF2B5EF4-FFF2-40B4-BE49-F238E27FC236}">
                <a16:creationId xmlns:a16="http://schemas.microsoft.com/office/drawing/2014/main" id="{DC7912DC-36D6-4FE6-B4AF-D1DEF242ACFE}"/>
              </a:ext>
            </a:extLst>
          </p:cNvPr>
          <p:cNvGrpSpPr/>
          <p:nvPr/>
        </p:nvGrpSpPr>
        <p:grpSpPr>
          <a:xfrm>
            <a:off x="472766" y="4541470"/>
            <a:ext cx="5243423" cy="1917448"/>
            <a:chOff x="0" y="4609576"/>
            <a:chExt cx="5243423" cy="1917448"/>
          </a:xfrm>
        </p:grpSpPr>
        <p:pic>
          <p:nvPicPr>
            <p:cNvPr id="15" name="Picture 14">
              <a:extLst>
                <a:ext uri="{FF2B5EF4-FFF2-40B4-BE49-F238E27FC236}">
                  <a16:creationId xmlns:a16="http://schemas.microsoft.com/office/drawing/2014/main" id="{0B6A6C3C-8D9F-4990-AF0F-004925C4C938}"/>
                </a:ext>
              </a:extLst>
            </p:cNvPr>
            <p:cNvPicPr>
              <a:picLocks noChangeAspect="1"/>
            </p:cNvPicPr>
            <p:nvPr/>
          </p:nvPicPr>
          <p:blipFill>
            <a:blip r:embed="rId11"/>
            <a:stretch>
              <a:fillRect/>
            </a:stretch>
          </p:blipFill>
          <p:spPr>
            <a:xfrm>
              <a:off x="1517566" y="5137934"/>
              <a:ext cx="1715708" cy="406352"/>
            </a:xfrm>
            <a:prstGeom prst="rect">
              <a:avLst/>
            </a:prstGeom>
          </p:spPr>
        </p:pic>
        <p:sp>
          <p:nvSpPr>
            <p:cNvPr id="20" name="Rectangle 19">
              <a:extLst>
                <a:ext uri="{FF2B5EF4-FFF2-40B4-BE49-F238E27FC236}">
                  <a16:creationId xmlns:a16="http://schemas.microsoft.com/office/drawing/2014/main" id="{F4E8FEEC-EFA7-429C-9DEB-F06B88412002}"/>
                </a:ext>
              </a:extLst>
            </p:cNvPr>
            <p:cNvSpPr/>
            <p:nvPr/>
          </p:nvSpPr>
          <p:spPr>
            <a:xfrm>
              <a:off x="0" y="4609576"/>
              <a:ext cx="5243423" cy="1917448"/>
            </a:xfrm>
            <a:prstGeom prst="rect">
              <a:avLst/>
            </a:prstGeom>
          </p:spPr>
          <p:txBody>
            <a:bodyPr wrap="none">
              <a:spAutoFit/>
            </a:bodyPr>
            <a:lstStyle/>
            <a:p>
              <a:pPr lvl="0">
                <a:lnSpc>
                  <a:spcPct val="90000"/>
                </a:lnSpc>
                <a:spcBef>
                  <a:spcPts val="1000"/>
                </a:spcBef>
              </a:pPr>
              <a:r>
                <a:rPr lang="en-US" sz="2600" dirty="0">
                  <a:solidFill>
                    <a:prstClr val="black"/>
                  </a:solidFill>
                  <a:latin typeface="Calibri Light" panose="020F0302020204030204"/>
                </a:rPr>
                <a:t>Dirichlet-to-Neumann (</a:t>
              </a:r>
              <a:r>
                <a:rPr lang="en-US" sz="2600" dirty="0" err="1">
                  <a:solidFill>
                    <a:prstClr val="black"/>
                  </a:solidFill>
                  <a:latin typeface="Calibri Light" panose="020F0302020204030204"/>
                </a:rPr>
                <a:t>DtN</a:t>
              </a:r>
              <a:r>
                <a:rPr lang="en-US" sz="2600" dirty="0">
                  <a:solidFill>
                    <a:prstClr val="black"/>
                  </a:solidFill>
                  <a:latin typeface="Calibri Light" panose="020F0302020204030204"/>
                </a:rPr>
                <a:t>) operator:</a:t>
              </a:r>
            </a:p>
            <a:p>
              <a:pPr lvl="0">
                <a:lnSpc>
                  <a:spcPct val="90000"/>
                </a:lnSpc>
                <a:spcBef>
                  <a:spcPts val="1000"/>
                </a:spcBef>
              </a:pPr>
              <a:endParaRPr lang="en-US" sz="2600" dirty="0">
                <a:solidFill>
                  <a:prstClr val="black"/>
                </a:solidFill>
                <a:latin typeface="Calibri Light" panose="020F0302020204030204"/>
              </a:endParaRPr>
            </a:p>
            <a:p>
              <a:pPr lvl="0">
                <a:lnSpc>
                  <a:spcPct val="90000"/>
                </a:lnSpc>
                <a:spcBef>
                  <a:spcPts val="1000"/>
                </a:spcBef>
              </a:pPr>
              <a:r>
                <a:rPr lang="en-US" sz="2600" dirty="0">
                  <a:solidFill>
                    <a:prstClr val="black"/>
                  </a:solidFill>
                  <a:latin typeface="Calibri Light" panose="020F0302020204030204"/>
                </a:rPr>
                <a:t>Also known as the Steklov-</a:t>
              </a:r>
              <a:r>
                <a:rPr lang="en-US" sz="2600" dirty="0" err="1">
                  <a:solidFill>
                    <a:prstClr val="black"/>
                  </a:solidFill>
                  <a:latin typeface="Calibri Light" panose="020F0302020204030204"/>
                </a:rPr>
                <a:t>Poincaré</a:t>
              </a:r>
              <a:r>
                <a:rPr lang="en-US" sz="2600" dirty="0">
                  <a:solidFill>
                    <a:prstClr val="black"/>
                  </a:solidFill>
                  <a:latin typeface="Calibri Light" panose="020F0302020204030204"/>
                </a:rPr>
                <a:t> </a:t>
              </a:r>
            </a:p>
            <a:p>
              <a:pPr lvl="0">
                <a:lnSpc>
                  <a:spcPct val="90000"/>
                </a:lnSpc>
                <a:spcBef>
                  <a:spcPts val="1000"/>
                </a:spcBef>
              </a:pPr>
              <a:r>
                <a:rPr lang="en-US" sz="2600" dirty="0">
                  <a:solidFill>
                    <a:prstClr val="black"/>
                  </a:solidFill>
                  <a:latin typeface="Calibri Light" panose="020F0302020204030204"/>
                </a:rPr>
                <a:t>operator.</a:t>
              </a:r>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D79EC3E-96EF-4CEA-8661-8BF6F62A6F91}"/>
                  </a:ext>
                </a:extLst>
              </p:cNvPr>
              <p:cNvSpPr/>
              <p:nvPr/>
            </p:nvSpPr>
            <p:spPr>
              <a:xfrm>
                <a:off x="563496" y="837975"/>
                <a:ext cx="4467413" cy="812530"/>
              </a:xfrm>
              <a:prstGeom prst="rect">
                <a:avLst/>
              </a:prstGeom>
            </p:spPr>
            <p:txBody>
              <a:bodyPr wrap="square">
                <a:spAutoFit/>
              </a:bodyPr>
              <a:lstStyle/>
              <a:p>
                <a:pPr lvl="0">
                  <a:lnSpc>
                    <a:spcPct val="90000"/>
                  </a:lnSpc>
                  <a:spcBef>
                    <a:spcPts val="1000"/>
                  </a:spcBef>
                </a:pPr>
                <a:r>
                  <a:rPr lang="en-US" sz="2600" dirty="0">
                    <a:solidFill>
                      <a:prstClr val="black"/>
                    </a:solidFill>
                    <a:latin typeface="Calibri Light" panose="020F0302020204030204"/>
                  </a:rPr>
                  <a:t>Consider a volume </a:t>
                </a:r>
                <a14:m>
                  <m:oMath xmlns:m="http://schemas.openxmlformats.org/officeDocument/2006/math">
                    <m:r>
                      <m:rPr>
                        <m:sty m:val="p"/>
                      </m:rPr>
                      <a:rPr lang="en-US" sz="2600" b="0" i="0" smtClean="0">
                        <a:solidFill>
                          <a:prstClr val="black"/>
                        </a:solidFill>
                        <a:latin typeface="Cambria Math" panose="02040503050406030204" pitchFamily="18" charset="0"/>
                      </a:rPr>
                      <m:t>Ω</m:t>
                    </m:r>
                  </m:oMath>
                </a14:m>
                <a:r>
                  <a:rPr lang="en-US" sz="2600" dirty="0">
                    <a:solidFill>
                      <a:prstClr val="black"/>
                    </a:solidFill>
                    <a:latin typeface="Calibri Light" panose="020F0302020204030204"/>
                  </a:rPr>
                  <a:t> bounded by the surface </a:t>
                </a:r>
                <a14:m>
                  <m:oMath xmlns:m="http://schemas.openxmlformats.org/officeDocument/2006/math">
                    <m:r>
                      <m:rPr>
                        <m:sty m:val="p"/>
                      </m:rPr>
                      <a:rPr lang="en-US" sz="2600" b="0" i="0" smtClean="0">
                        <a:solidFill>
                          <a:prstClr val="black"/>
                        </a:solidFill>
                        <a:latin typeface="Cambria Math" panose="02040503050406030204" pitchFamily="18" charset="0"/>
                      </a:rPr>
                      <m:t>Γ</m:t>
                    </m:r>
                    <m:r>
                      <a:rPr lang="en-US" sz="2600" b="0" i="1" smtClean="0">
                        <a:solidFill>
                          <a:prstClr val="black"/>
                        </a:solidFill>
                        <a:latin typeface="Cambria Math" panose="02040503050406030204" pitchFamily="18" charset="0"/>
                      </a:rPr>
                      <m:t>=</m:t>
                    </m:r>
                    <m:r>
                      <a:rPr lang="en-US" sz="2600" b="0" i="1" smtClean="0">
                        <a:solidFill>
                          <a:prstClr val="black"/>
                        </a:solidFill>
                        <a:latin typeface="Cambria Math" panose="02040503050406030204" pitchFamily="18" charset="0"/>
                      </a:rPr>
                      <m:t>𝜕</m:t>
                    </m:r>
                    <m:r>
                      <m:rPr>
                        <m:sty m:val="p"/>
                      </m:rPr>
                      <a:rPr lang="en-US" sz="2600" b="0" i="0" smtClean="0">
                        <a:solidFill>
                          <a:prstClr val="black"/>
                        </a:solidFill>
                        <a:latin typeface="Cambria Math" panose="02040503050406030204" pitchFamily="18" charset="0"/>
                      </a:rPr>
                      <m:t>Ω</m:t>
                    </m:r>
                  </m:oMath>
                </a14:m>
                <a:endParaRPr lang="en-US" sz="2600" dirty="0">
                  <a:solidFill>
                    <a:prstClr val="black"/>
                  </a:solidFill>
                  <a:latin typeface="Calibri Light" panose="020F0302020204030204"/>
                </a:endParaRPr>
              </a:p>
            </p:txBody>
          </p:sp>
        </mc:Choice>
        <mc:Fallback xmlns="">
          <p:sp>
            <p:nvSpPr>
              <p:cNvPr id="8" name="Rectangle 7">
                <a:extLst>
                  <a:ext uri="{FF2B5EF4-FFF2-40B4-BE49-F238E27FC236}">
                    <a16:creationId xmlns:a16="http://schemas.microsoft.com/office/drawing/2014/main" id="{FD79EC3E-96EF-4CEA-8661-8BF6F62A6F91}"/>
                  </a:ext>
                </a:extLst>
              </p:cNvPr>
              <p:cNvSpPr>
                <a:spLocks noRot="1" noChangeAspect="1" noMove="1" noResize="1" noEditPoints="1" noAdjustHandles="1" noChangeArrowheads="1" noChangeShapeType="1" noTextEdit="1"/>
              </p:cNvSpPr>
              <p:nvPr/>
            </p:nvSpPr>
            <p:spPr>
              <a:xfrm>
                <a:off x="563496" y="837975"/>
                <a:ext cx="4467413" cy="812530"/>
              </a:xfrm>
              <a:prstGeom prst="rect">
                <a:avLst/>
              </a:prstGeom>
              <a:blipFill>
                <a:blip r:embed="rId16"/>
                <a:stretch>
                  <a:fillRect l="-2456" t="-11194" b="-1865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9F506324-F9CA-4609-8C6A-1A7DFCC0A2BD}"/>
              </a:ext>
            </a:extLst>
          </p:cNvPr>
          <p:cNvSpPr/>
          <p:nvPr/>
        </p:nvSpPr>
        <p:spPr>
          <a:xfrm rot="308763">
            <a:off x="1733297" y="4937738"/>
            <a:ext cx="2352440" cy="71365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01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86E0-0CF4-498F-A51B-74120CA0AC51}"/>
              </a:ext>
            </a:extLst>
          </p:cNvPr>
          <p:cNvSpPr>
            <a:spLocks noGrp="1"/>
          </p:cNvSpPr>
          <p:nvPr>
            <p:ph type="title"/>
          </p:nvPr>
        </p:nvSpPr>
        <p:spPr/>
        <p:txBody>
          <a:bodyPr>
            <a:normAutofit/>
          </a:bodyPr>
          <a:lstStyle/>
          <a:p>
            <a:r>
              <a:rPr lang="en-US" dirty="0"/>
              <a:t>Extrinsic Geometry vs. Intrinsic Geometry </a:t>
            </a:r>
          </a:p>
        </p:txBody>
      </p:sp>
      <p:sp>
        <p:nvSpPr>
          <p:cNvPr id="3" name="Content Placeholder 2">
            <a:extLst>
              <a:ext uri="{FF2B5EF4-FFF2-40B4-BE49-F238E27FC236}">
                <a16:creationId xmlns:a16="http://schemas.microsoft.com/office/drawing/2014/main" id="{198F310F-426B-4B90-8DFE-20F387EC083A}"/>
              </a:ext>
            </a:extLst>
          </p:cNvPr>
          <p:cNvSpPr>
            <a:spLocks noGrp="1"/>
          </p:cNvSpPr>
          <p:nvPr>
            <p:ph idx="1"/>
          </p:nvPr>
        </p:nvSpPr>
        <p:spPr/>
        <p:txBody>
          <a:bodyPr/>
          <a:lstStyle/>
          <a:p>
            <a:r>
              <a:rPr lang="en-US" dirty="0">
                <a:solidFill>
                  <a:schemeClr val="accent2">
                    <a:lumMod val="75000"/>
                  </a:schemeClr>
                </a:solidFill>
              </a:rPr>
              <a:t>Extrinsic</a:t>
            </a:r>
            <a:r>
              <a:rPr lang="en-US" dirty="0"/>
              <a:t> geometry cares about spatial embedding of the shape.</a:t>
            </a:r>
          </a:p>
          <a:p>
            <a:r>
              <a:rPr lang="en-US" dirty="0">
                <a:solidFill>
                  <a:schemeClr val="bg1"/>
                </a:solidFill>
              </a:rPr>
              <a:t>Intrinsic geometry studies properties that can be measured without leaving the surface, e.g. geodesic distances.</a:t>
            </a:r>
          </a:p>
        </p:txBody>
      </p:sp>
      <p:pic>
        <p:nvPicPr>
          <p:cNvPr id="28" name="Picture 27">
            <a:extLst>
              <a:ext uri="{FF2B5EF4-FFF2-40B4-BE49-F238E27FC236}">
                <a16:creationId xmlns:a16="http://schemas.microsoft.com/office/drawing/2014/main" id="{523DEA2F-982C-48AF-BDE5-724309C9D5EB}"/>
              </a:ext>
            </a:extLst>
          </p:cNvPr>
          <p:cNvPicPr>
            <a:picLocks noChangeAspect="1"/>
          </p:cNvPicPr>
          <p:nvPr/>
        </p:nvPicPr>
        <p:blipFill>
          <a:blip r:embed="rId3"/>
          <a:stretch>
            <a:fillRect/>
          </a:stretch>
        </p:blipFill>
        <p:spPr>
          <a:xfrm>
            <a:off x="6023669" y="3288703"/>
            <a:ext cx="6129476" cy="3519094"/>
          </a:xfrm>
          <a:prstGeom prst="rect">
            <a:avLst/>
          </a:prstGeom>
        </p:spPr>
      </p:pic>
      <p:sp>
        <p:nvSpPr>
          <p:cNvPr id="29" name="Rectangle 28">
            <a:extLst>
              <a:ext uri="{FF2B5EF4-FFF2-40B4-BE49-F238E27FC236}">
                <a16:creationId xmlns:a16="http://schemas.microsoft.com/office/drawing/2014/main" id="{89220BFE-0093-4D07-9743-895B7E0F4F56}"/>
              </a:ext>
            </a:extLst>
          </p:cNvPr>
          <p:cNvSpPr/>
          <p:nvPr/>
        </p:nvSpPr>
        <p:spPr>
          <a:xfrm>
            <a:off x="11569171" y="3788151"/>
            <a:ext cx="988828" cy="104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E6D3EA78-C658-42E1-AA27-5144DB2347F4}"/>
              </a:ext>
            </a:extLst>
          </p:cNvPr>
          <p:cNvGrpSpPr/>
          <p:nvPr/>
        </p:nvGrpSpPr>
        <p:grpSpPr>
          <a:xfrm>
            <a:off x="7827429" y="3101382"/>
            <a:ext cx="968991" cy="686769"/>
            <a:chOff x="2145286" y="4085035"/>
            <a:chExt cx="968991" cy="686769"/>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7484589-C814-4753-A02E-38E0FBB6FCC5}"/>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30" name="TextBox 29">
                  <a:extLst>
                    <a:ext uri="{FF2B5EF4-FFF2-40B4-BE49-F238E27FC236}">
                      <a16:creationId xmlns:a16="http://schemas.microsoft.com/office/drawing/2014/main" id="{955604C8-966A-410E-BB25-901F5285338A}"/>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7"/>
                  <a:stretch>
                    <a:fillRect l="-25000" r="-22222" b="-6667"/>
                  </a:stretch>
                </a:blipFill>
              </p:spPr>
              <p:txBody>
                <a:bodyPr/>
                <a:lstStyle/>
                <a:p>
                  <a:r>
                    <a:rPr lang="en-US">
                      <a:noFill/>
                    </a:rPr>
                    <a:t> </a:t>
                  </a:r>
                </a:p>
              </p:txBody>
            </p:sp>
          </mc:Fallback>
        </mc:AlternateContent>
        <p:sp>
          <p:nvSpPr>
            <p:cNvPr id="32" name="Freeform: Shape 31">
              <a:extLst>
                <a:ext uri="{FF2B5EF4-FFF2-40B4-BE49-F238E27FC236}">
                  <a16:creationId xmlns:a16="http://schemas.microsoft.com/office/drawing/2014/main" id="{C2CF7807-6649-4FF6-B08C-BC333FE9E1F7}"/>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Freeform: Shape 34">
            <a:extLst>
              <a:ext uri="{FF2B5EF4-FFF2-40B4-BE49-F238E27FC236}">
                <a16:creationId xmlns:a16="http://schemas.microsoft.com/office/drawing/2014/main" id="{A1D9FCA4-3C07-4AC6-AB1E-A99A505D5CF5}"/>
              </a:ext>
            </a:extLst>
          </p:cNvPr>
          <p:cNvSpPr/>
          <p:nvPr/>
        </p:nvSpPr>
        <p:spPr>
          <a:xfrm rot="239076">
            <a:off x="6987321" y="6656908"/>
            <a:ext cx="708338" cy="45719"/>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36" name="Freeform: Shape 35">
            <a:extLst>
              <a:ext uri="{FF2B5EF4-FFF2-40B4-BE49-F238E27FC236}">
                <a16:creationId xmlns:a16="http://schemas.microsoft.com/office/drawing/2014/main" id="{8FE93565-18D0-455D-809C-95FAAA5D2226}"/>
              </a:ext>
            </a:extLst>
          </p:cNvPr>
          <p:cNvSpPr/>
          <p:nvPr/>
        </p:nvSpPr>
        <p:spPr>
          <a:xfrm>
            <a:off x="9470279" y="5569436"/>
            <a:ext cx="2491854" cy="1157748"/>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pic>
        <p:nvPicPr>
          <p:cNvPr id="38" name="Picture 37">
            <a:extLst>
              <a:ext uri="{FF2B5EF4-FFF2-40B4-BE49-F238E27FC236}">
                <a16:creationId xmlns:a16="http://schemas.microsoft.com/office/drawing/2014/main" id="{B7C9C0FC-05DF-4139-8A8E-657098B4BB31}"/>
              </a:ext>
            </a:extLst>
          </p:cNvPr>
          <p:cNvPicPr>
            <a:picLocks noChangeAspect="1"/>
          </p:cNvPicPr>
          <p:nvPr/>
        </p:nvPicPr>
        <p:blipFill rotWithShape="1">
          <a:blip r:embed="rId8"/>
          <a:srcRect b="4558"/>
          <a:stretch/>
        </p:blipFill>
        <p:spPr>
          <a:xfrm>
            <a:off x="1818558" y="3805273"/>
            <a:ext cx="4277442" cy="3052727"/>
          </a:xfrm>
          <a:prstGeom prst="rect">
            <a:avLst/>
          </a:prstGeom>
        </p:spPr>
      </p:pic>
      <p:sp>
        <p:nvSpPr>
          <p:cNvPr id="40" name="Freeform: Shape 39">
            <a:extLst>
              <a:ext uri="{FF2B5EF4-FFF2-40B4-BE49-F238E27FC236}">
                <a16:creationId xmlns:a16="http://schemas.microsoft.com/office/drawing/2014/main" id="{2FAF8C4A-16C8-4C78-A42E-3FD717269DFE}"/>
              </a:ext>
            </a:extLst>
          </p:cNvPr>
          <p:cNvSpPr/>
          <p:nvPr/>
        </p:nvSpPr>
        <p:spPr>
          <a:xfrm>
            <a:off x="2261288" y="5338119"/>
            <a:ext cx="1779373" cy="766119"/>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41" name="Freeform: Shape 40">
            <a:extLst>
              <a:ext uri="{FF2B5EF4-FFF2-40B4-BE49-F238E27FC236}">
                <a16:creationId xmlns:a16="http://schemas.microsoft.com/office/drawing/2014/main" id="{F6A8F5B7-4FE6-42B0-97D7-2FE6514CB9D9}"/>
              </a:ext>
            </a:extLst>
          </p:cNvPr>
          <p:cNvSpPr/>
          <p:nvPr/>
        </p:nvSpPr>
        <p:spPr>
          <a:xfrm>
            <a:off x="4040662" y="4522571"/>
            <a:ext cx="1828800" cy="815547"/>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pic>
        <p:nvPicPr>
          <p:cNvPr id="42" name="Picture 41">
            <a:extLst>
              <a:ext uri="{FF2B5EF4-FFF2-40B4-BE49-F238E27FC236}">
                <a16:creationId xmlns:a16="http://schemas.microsoft.com/office/drawing/2014/main" id="{9DAFF61D-178F-4902-AC0F-127574793A0E}"/>
              </a:ext>
            </a:extLst>
          </p:cNvPr>
          <p:cNvPicPr>
            <a:picLocks noChangeAspect="1"/>
          </p:cNvPicPr>
          <p:nvPr/>
        </p:nvPicPr>
        <p:blipFill rotWithShape="1">
          <a:blip r:embed="rId9"/>
          <a:srcRect l="9002" t="27980" r="5489" b="38603"/>
          <a:stretch/>
        </p:blipFill>
        <p:spPr>
          <a:xfrm>
            <a:off x="-10242" y="3353947"/>
            <a:ext cx="3657599" cy="1068859"/>
          </a:xfrm>
          <a:prstGeom prst="rect">
            <a:avLst/>
          </a:prstGeom>
        </p:spPr>
      </p:pic>
      <p:grpSp>
        <p:nvGrpSpPr>
          <p:cNvPr id="43" name="Group 42">
            <a:extLst>
              <a:ext uri="{FF2B5EF4-FFF2-40B4-BE49-F238E27FC236}">
                <a16:creationId xmlns:a16="http://schemas.microsoft.com/office/drawing/2014/main" id="{F7ED64F4-E747-4BF6-A84C-1A38A1BE4B0B}"/>
              </a:ext>
            </a:extLst>
          </p:cNvPr>
          <p:cNvGrpSpPr/>
          <p:nvPr/>
        </p:nvGrpSpPr>
        <p:grpSpPr>
          <a:xfrm>
            <a:off x="3317068" y="3093148"/>
            <a:ext cx="968991" cy="686769"/>
            <a:chOff x="2145286" y="4085035"/>
            <a:chExt cx="968991" cy="686769"/>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5697D39-BF35-430F-A827-A09C41AA9091}"/>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11" name="TextBox 10">
                  <a:extLst>
                    <a:ext uri="{FF2B5EF4-FFF2-40B4-BE49-F238E27FC236}">
                      <a16:creationId xmlns:a16="http://schemas.microsoft.com/office/drawing/2014/main" id="{91FE7A31-7BB2-4781-9117-ED1DBC22C268}"/>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10"/>
                  <a:stretch>
                    <a:fillRect l="-28571" r="-22857" b="-6522"/>
                  </a:stretch>
                </a:blipFill>
              </p:spPr>
              <p:txBody>
                <a:bodyPr/>
                <a:lstStyle/>
                <a:p>
                  <a:r>
                    <a:rPr lang="en-US">
                      <a:noFill/>
                    </a:rPr>
                    <a:t> </a:t>
                  </a:r>
                </a:p>
              </p:txBody>
            </p:sp>
          </mc:Fallback>
        </mc:AlternateContent>
        <p:sp>
          <p:nvSpPr>
            <p:cNvPr id="45" name="Freeform: Shape 44">
              <a:extLst>
                <a:ext uri="{FF2B5EF4-FFF2-40B4-BE49-F238E27FC236}">
                  <a16:creationId xmlns:a16="http://schemas.microsoft.com/office/drawing/2014/main" id="{3300C63E-088F-42B5-906C-97ED81FF72FF}"/>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a:extLst>
              <a:ext uri="{FF2B5EF4-FFF2-40B4-BE49-F238E27FC236}">
                <a16:creationId xmlns:a16="http://schemas.microsoft.com/office/drawing/2014/main" id="{91EC8E45-DE4F-4D6D-B060-6DB73C62F36D}"/>
              </a:ext>
            </a:extLst>
          </p:cNvPr>
          <p:cNvSpPr/>
          <p:nvPr/>
        </p:nvSpPr>
        <p:spPr>
          <a:xfrm flipV="1">
            <a:off x="61424" y="3894974"/>
            <a:ext cx="3550684" cy="194805"/>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4" name="Rectangle 3">
            <a:extLst>
              <a:ext uri="{FF2B5EF4-FFF2-40B4-BE49-F238E27FC236}">
                <a16:creationId xmlns:a16="http://schemas.microsoft.com/office/drawing/2014/main" id="{D4FD13BE-A890-4FAF-BBAA-9E9B017A4D82}"/>
              </a:ext>
            </a:extLst>
          </p:cNvPr>
          <p:cNvSpPr/>
          <p:nvPr/>
        </p:nvSpPr>
        <p:spPr>
          <a:xfrm>
            <a:off x="10579349" y="6183968"/>
            <a:ext cx="1478290" cy="492443"/>
          </a:xfrm>
          <a:prstGeom prst="rect">
            <a:avLst/>
          </a:prstGeom>
        </p:spPr>
        <p:txBody>
          <a:bodyPr wrap="none">
            <a:spAutoFit/>
          </a:bodyPr>
          <a:lstStyle/>
          <a:p>
            <a:r>
              <a:rPr lang="en-US" sz="2600" dirty="0">
                <a:solidFill>
                  <a:srgbClr val="ED7D31">
                    <a:lumMod val="75000"/>
                  </a:srgbClr>
                </a:solidFill>
                <a:latin typeface="Calibri Light" panose="020F0302020204030204"/>
              </a:rPr>
              <a:t>Euclidean</a:t>
            </a:r>
            <a:endParaRPr lang="en-US" dirty="0"/>
          </a:p>
        </p:txBody>
      </p:sp>
    </p:spTree>
    <p:extLst>
      <p:ext uri="{BB962C8B-B14F-4D97-AF65-F5344CB8AC3E}">
        <p14:creationId xmlns:p14="http://schemas.microsoft.com/office/powerpoint/2010/main" val="249419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1" grpId="0" animBg="1"/>
      <p:bldP spid="46"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3DC2-CB82-4804-9568-8016BABC41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7E145-37B4-4608-ABDF-BED3435CA10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CDB9B49-29B1-44B0-8A9D-D5D1D1302C3D}"/>
              </a:ext>
            </a:extLst>
          </p:cNvPr>
          <p:cNvPicPr>
            <a:picLocks noChangeAspect="1"/>
          </p:cNvPicPr>
          <p:nvPr/>
        </p:nvPicPr>
        <p:blipFill>
          <a:blip r:embed="rId3"/>
          <a:stretch>
            <a:fillRect/>
          </a:stretch>
        </p:blipFill>
        <p:spPr>
          <a:xfrm>
            <a:off x="3091" y="0"/>
            <a:ext cx="12185817" cy="6858000"/>
          </a:xfrm>
          <a:prstGeom prst="rect">
            <a:avLst/>
          </a:prstGeom>
        </p:spPr>
      </p:pic>
      <p:sp>
        <p:nvSpPr>
          <p:cNvPr id="6" name="Rectangle 5">
            <a:extLst>
              <a:ext uri="{FF2B5EF4-FFF2-40B4-BE49-F238E27FC236}">
                <a16:creationId xmlns:a16="http://schemas.microsoft.com/office/drawing/2014/main" id="{28DD9F97-BD85-49E2-884A-911C2C244E12}"/>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01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0708-0A13-4B7E-8489-6DF278AE42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37FE2C-2423-453D-91E5-B6A45F5E48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F7D00-902B-4B9F-8B2B-95EBA08C35BD}"/>
              </a:ext>
            </a:extLst>
          </p:cNvPr>
          <p:cNvPicPr>
            <a:picLocks noChangeAspect="1"/>
          </p:cNvPicPr>
          <p:nvPr/>
        </p:nvPicPr>
        <p:blipFill>
          <a:blip r:embed="rId3"/>
          <a:stretch>
            <a:fillRect/>
          </a:stretch>
        </p:blipFill>
        <p:spPr>
          <a:xfrm>
            <a:off x="3091" y="0"/>
            <a:ext cx="12185817" cy="6858000"/>
          </a:xfrm>
          <a:prstGeom prst="rect">
            <a:avLst/>
          </a:prstGeom>
        </p:spPr>
      </p:pic>
      <p:sp>
        <p:nvSpPr>
          <p:cNvPr id="5" name="Rectangle 4">
            <a:extLst>
              <a:ext uri="{FF2B5EF4-FFF2-40B4-BE49-F238E27FC236}">
                <a16:creationId xmlns:a16="http://schemas.microsoft.com/office/drawing/2014/main" id="{98DE04A3-CB49-4330-8B1B-5E0EDFEB02E9}"/>
              </a:ext>
            </a:extLst>
          </p:cNvPr>
          <p:cNvSpPr/>
          <p:nvPr/>
        </p:nvSpPr>
        <p:spPr>
          <a:xfrm>
            <a:off x="710214" y="4864963"/>
            <a:ext cx="9809825" cy="648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2B706C-1670-4C63-8BF1-18EC60C4C1C0}"/>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618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0708-0A13-4B7E-8489-6DF278AE42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37FE2C-2423-453D-91E5-B6A45F5E48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F7D00-902B-4B9F-8B2B-95EBA08C35BD}"/>
              </a:ext>
            </a:extLst>
          </p:cNvPr>
          <p:cNvPicPr>
            <a:picLocks noChangeAspect="1"/>
          </p:cNvPicPr>
          <p:nvPr/>
        </p:nvPicPr>
        <p:blipFill>
          <a:blip r:embed="rId3"/>
          <a:stretch>
            <a:fillRect/>
          </a:stretch>
        </p:blipFill>
        <p:spPr>
          <a:xfrm>
            <a:off x="3091" y="0"/>
            <a:ext cx="12185817" cy="6858000"/>
          </a:xfrm>
          <a:prstGeom prst="rect">
            <a:avLst/>
          </a:prstGeom>
        </p:spPr>
      </p:pic>
      <p:sp>
        <p:nvSpPr>
          <p:cNvPr id="5" name="Rectangle 4">
            <a:extLst>
              <a:ext uri="{FF2B5EF4-FFF2-40B4-BE49-F238E27FC236}">
                <a16:creationId xmlns:a16="http://schemas.microsoft.com/office/drawing/2014/main" id="{0A209445-AF25-46A2-9799-7873B17FE5B9}"/>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32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9763-E2F1-4196-BAB4-E061110E99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309FD4-A8AD-4A2A-9A4A-19411B0AAC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DCAF16-3376-4DEB-9522-E4715D6AC214}"/>
              </a:ext>
            </a:extLst>
          </p:cNvPr>
          <p:cNvPicPr>
            <a:picLocks noChangeAspect="1"/>
          </p:cNvPicPr>
          <p:nvPr/>
        </p:nvPicPr>
        <p:blipFill>
          <a:blip r:embed="rId3"/>
          <a:stretch>
            <a:fillRect/>
          </a:stretch>
        </p:blipFill>
        <p:spPr>
          <a:xfrm>
            <a:off x="3091" y="0"/>
            <a:ext cx="12185817" cy="6858000"/>
          </a:xfrm>
          <a:prstGeom prst="rect">
            <a:avLst/>
          </a:prstGeom>
        </p:spPr>
      </p:pic>
      <p:sp>
        <p:nvSpPr>
          <p:cNvPr id="5" name="Rectangle 4">
            <a:extLst>
              <a:ext uri="{FF2B5EF4-FFF2-40B4-BE49-F238E27FC236}">
                <a16:creationId xmlns:a16="http://schemas.microsoft.com/office/drawing/2014/main" id="{201E920D-4EA3-4AAB-9165-EA6A4DEC59E8}"/>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726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E599-727F-42A7-B999-82C5488BF5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29F8C7-CCDD-4259-830E-9C08458259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D8B424-74C7-4DE1-844C-DFECA7A62602}"/>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21AF7FED-3FD8-4E30-8098-5978C582D656}"/>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378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5DBE-3C04-4407-81DF-2B576FCC02A1}"/>
              </a:ext>
            </a:extLst>
          </p:cNvPr>
          <p:cNvSpPr>
            <a:spLocks noGrp="1"/>
          </p:cNvSpPr>
          <p:nvPr>
            <p:ph type="title"/>
          </p:nvPr>
        </p:nvSpPr>
        <p:spPr/>
        <p:txBody>
          <a:bodyPr/>
          <a:lstStyle/>
          <a:p>
            <a:r>
              <a:rPr lang="en-US" dirty="0"/>
              <a:t>Boundary Element Method (BEM) with Fast Computations</a:t>
            </a:r>
          </a:p>
        </p:txBody>
      </p:sp>
      <p:sp>
        <p:nvSpPr>
          <p:cNvPr id="3" name="Content Placeholder 2">
            <a:extLst>
              <a:ext uri="{FF2B5EF4-FFF2-40B4-BE49-F238E27FC236}">
                <a16:creationId xmlns:a16="http://schemas.microsoft.com/office/drawing/2014/main" id="{4DC2DB90-8AC8-4164-9A25-A247C83AEE39}"/>
              </a:ext>
            </a:extLst>
          </p:cNvPr>
          <p:cNvSpPr>
            <a:spLocks noGrp="1"/>
          </p:cNvSpPr>
          <p:nvPr>
            <p:ph idx="1"/>
          </p:nvPr>
        </p:nvSpPr>
        <p:spPr/>
        <p:txBody>
          <a:bodyPr/>
          <a:lstStyle/>
          <a:p>
            <a:r>
              <a:rPr lang="en-US" dirty="0"/>
              <a:t>Hierarchical matrix (H-matrix): reduces complexity to 𝒪(𝑛 log1/𝜖 ).</a:t>
            </a:r>
          </a:p>
          <a:p>
            <a:r>
              <a:rPr lang="en-US" dirty="0"/>
              <a:t>Iterative </a:t>
            </a:r>
            <a:r>
              <a:rPr lang="en-US" dirty="0" err="1"/>
              <a:t>eigensolver</a:t>
            </a:r>
            <a:r>
              <a:rPr lang="en-US" dirty="0"/>
              <a:t> for top k eigenfunctions.  </a:t>
            </a:r>
          </a:p>
          <a:p>
            <a:r>
              <a:rPr lang="en-US" dirty="0"/>
              <a:t>Provably optimal preconditioners are available. </a:t>
            </a:r>
          </a:p>
        </p:txBody>
      </p:sp>
      <p:pic>
        <p:nvPicPr>
          <p:cNvPr id="5" name="Picture 4">
            <a:extLst>
              <a:ext uri="{FF2B5EF4-FFF2-40B4-BE49-F238E27FC236}">
                <a16:creationId xmlns:a16="http://schemas.microsoft.com/office/drawing/2014/main" id="{B618E8A1-69B4-48AA-B2B4-DF216F059DEA}"/>
              </a:ext>
            </a:extLst>
          </p:cNvPr>
          <p:cNvPicPr>
            <a:picLocks noChangeAspect="1"/>
          </p:cNvPicPr>
          <p:nvPr/>
        </p:nvPicPr>
        <p:blipFill rotWithShape="1">
          <a:blip r:embed="rId3"/>
          <a:srcRect l="36484" t="28657" r="34897" b="13333"/>
          <a:stretch/>
        </p:blipFill>
        <p:spPr>
          <a:xfrm>
            <a:off x="7688643" y="3774077"/>
            <a:ext cx="2703061" cy="3083923"/>
          </a:xfrm>
          <a:prstGeom prst="rect">
            <a:avLst/>
          </a:prstGeom>
        </p:spPr>
      </p:pic>
      <p:sp>
        <p:nvSpPr>
          <p:cNvPr id="6" name="Rectangle 5">
            <a:extLst>
              <a:ext uri="{FF2B5EF4-FFF2-40B4-BE49-F238E27FC236}">
                <a16:creationId xmlns:a16="http://schemas.microsoft.com/office/drawing/2014/main" id="{1A121915-EE4D-4854-919C-A75BCE35C291}"/>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584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17AC-7FCF-43BC-AF7E-31748A379C5A}"/>
              </a:ext>
            </a:extLst>
          </p:cNvPr>
          <p:cNvSpPr>
            <a:spLocks noGrp="1"/>
          </p:cNvSpPr>
          <p:nvPr>
            <p:ph type="title"/>
          </p:nvPr>
        </p:nvSpPr>
        <p:spPr/>
        <p:txBody>
          <a:bodyPr/>
          <a:lstStyle/>
          <a:p>
            <a:r>
              <a:rPr lang="en-US" dirty="0" err="1"/>
              <a:t>Steklov</a:t>
            </a:r>
            <a:r>
              <a:rPr lang="en-US" dirty="0"/>
              <a:t> Eigenvalues as the “</a:t>
            </a:r>
            <a:r>
              <a:rPr lang="en-US" dirty="0" err="1"/>
              <a:t>ShapeDNA</a:t>
            </a:r>
            <a:r>
              <a:rPr lang="en-US" dirty="0"/>
              <a:t>” (i.e. Shape2Vec)</a:t>
            </a:r>
          </a:p>
        </p:txBody>
      </p:sp>
      <p:sp>
        <p:nvSpPr>
          <p:cNvPr id="3" name="Content Placeholder 2">
            <a:extLst>
              <a:ext uri="{FF2B5EF4-FFF2-40B4-BE49-F238E27FC236}">
                <a16:creationId xmlns:a16="http://schemas.microsoft.com/office/drawing/2014/main" id="{D7A7540B-CE10-4CD5-B00A-C0050E025C1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4ED2F1-4E09-4B1C-B88A-33F64963F040}"/>
              </a:ext>
            </a:extLst>
          </p:cNvPr>
          <p:cNvPicPr>
            <a:picLocks noChangeAspect="1"/>
          </p:cNvPicPr>
          <p:nvPr/>
        </p:nvPicPr>
        <p:blipFill>
          <a:blip r:embed="rId2"/>
          <a:stretch>
            <a:fillRect/>
          </a:stretch>
        </p:blipFill>
        <p:spPr>
          <a:xfrm>
            <a:off x="5779293" y="1664902"/>
            <a:ext cx="5934075" cy="4449737"/>
          </a:xfrm>
          <a:prstGeom prst="rect">
            <a:avLst/>
          </a:prstGeom>
        </p:spPr>
      </p:pic>
      <p:pic>
        <p:nvPicPr>
          <p:cNvPr id="6" name="Picture 5">
            <a:extLst>
              <a:ext uri="{FF2B5EF4-FFF2-40B4-BE49-F238E27FC236}">
                <a16:creationId xmlns:a16="http://schemas.microsoft.com/office/drawing/2014/main" id="{5F199E42-2859-499B-9602-20A0AAFBE70C}"/>
              </a:ext>
            </a:extLst>
          </p:cNvPr>
          <p:cNvPicPr>
            <a:picLocks noChangeAspect="1"/>
          </p:cNvPicPr>
          <p:nvPr/>
        </p:nvPicPr>
        <p:blipFill>
          <a:blip r:embed="rId3"/>
          <a:stretch>
            <a:fillRect/>
          </a:stretch>
        </p:blipFill>
        <p:spPr>
          <a:xfrm>
            <a:off x="195462" y="1328737"/>
            <a:ext cx="5122069" cy="5122069"/>
          </a:xfrm>
          <a:prstGeom prst="rect">
            <a:avLst/>
          </a:prstGeom>
        </p:spPr>
      </p:pic>
    </p:spTree>
    <p:extLst>
      <p:ext uri="{BB962C8B-B14F-4D97-AF65-F5344CB8AC3E}">
        <p14:creationId xmlns:p14="http://schemas.microsoft.com/office/powerpoint/2010/main" val="1603609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D006-0A94-4318-B07B-66C5B287B04A}"/>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CFA8F948-E45D-4C5C-A213-7348BEE1044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8FAA0900-1F7C-48AC-9230-F229353B2D86}"/>
              </a:ext>
            </a:extLst>
          </p:cNvPr>
          <p:cNvPicPr>
            <a:picLocks noChangeAspect="1"/>
          </p:cNvPicPr>
          <p:nvPr/>
        </p:nvPicPr>
        <p:blipFill>
          <a:blip r:embed="rId2"/>
          <a:stretch>
            <a:fillRect/>
          </a:stretch>
        </p:blipFill>
        <p:spPr>
          <a:xfrm>
            <a:off x="3083" y="0"/>
            <a:ext cx="12185834" cy="6858000"/>
          </a:xfrm>
          <a:prstGeom prst="rect">
            <a:avLst/>
          </a:prstGeom>
        </p:spPr>
      </p:pic>
      <p:sp>
        <p:nvSpPr>
          <p:cNvPr id="5" name="Rectangle 4">
            <a:extLst>
              <a:ext uri="{FF2B5EF4-FFF2-40B4-BE49-F238E27FC236}">
                <a16:creationId xmlns:a16="http://schemas.microsoft.com/office/drawing/2014/main" id="{029B3D51-B811-41F3-808B-04D61868DB4D}"/>
              </a:ext>
            </a:extLst>
          </p:cNvPr>
          <p:cNvSpPr/>
          <p:nvPr/>
        </p:nvSpPr>
        <p:spPr>
          <a:xfrm>
            <a:off x="4885028" y="3623951"/>
            <a:ext cx="4901609" cy="2686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6" name="Rectangle 5">
            <a:extLst>
              <a:ext uri="{FF2B5EF4-FFF2-40B4-BE49-F238E27FC236}">
                <a16:creationId xmlns:a16="http://schemas.microsoft.com/office/drawing/2014/main" id="{21EF7340-362D-4A4A-B5CE-B9CC24B5940C}"/>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7694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F97D7-3F0A-489F-81DC-A9FC895FEFAD}"/>
              </a:ext>
            </a:extLst>
          </p:cNvPr>
          <p:cNvSpPr>
            <a:spLocks noGrp="1"/>
          </p:cNvSpPr>
          <p:nvPr>
            <p:ph type="title"/>
          </p:nvPr>
        </p:nvSpPr>
        <p:spPr/>
        <p:txBody>
          <a:bodyPr/>
          <a:lstStyle/>
          <a:p>
            <a:r>
              <a:rPr lang="en-US" dirty="0"/>
              <a:t>Convergence and Robustness to Irregular Meshing</a:t>
            </a:r>
          </a:p>
        </p:txBody>
      </p:sp>
      <p:sp>
        <p:nvSpPr>
          <p:cNvPr id="3" name="Content Placeholder 2">
            <a:extLst>
              <a:ext uri="{FF2B5EF4-FFF2-40B4-BE49-F238E27FC236}">
                <a16:creationId xmlns:a16="http://schemas.microsoft.com/office/drawing/2014/main" id="{85A6A25F-5B8F-4A58-8966-73D540751853}"/>
              </a:ext>
            </a:extLst>
          </p:cNvPr>
          <p:cNvSpPr>
            <a:spLocks noGrp="1"/>
          </p:cNvSpPr>
          <p:nvPr>
            <p:ph idx="1"/>
          </p:nvPr>
        </p:nvSpPr>
        <p:spPr/>
        <p:txBody>
          <a:bodyPr/>
          <a:lstStyle/>
          <a:p>
            <a:r>
              <a:rPr lang="en-US" dirty="0">
                <a:solidFill>
                  <a:schemeClr val="accent5">
                    <a:lumMod val="75000"/>
                  </a:schemeClr>
                </a:solidFill>
              </a:rPr>
              <a:t>Low 14k</a:t>
            </a:r>
          </a:p>
          <a:p>
            <a:r>
              <a:rPr lang="en-US" dirty="0">
                <a:solidFill>
                  <a:schemeClr val="accent2">
                    <a:lumMod val="75000"/>
                  </a:schemeClr>
                </a:solidFill>
              </a:rPr>
              <a:t>Medium 54k</a:t>
            </a:r>
          </a:p>
          <a:p>
            <a:r>
              <a:rPr lang="en-US" dirty="0">
                <a:solidFill>
                  <a:schemeClr val="accent4">
                    <a:lumMod val="75000"/>
                  </a:schemeClr>
                </a:solidFill>
              </a:rPr>
              <a:t>High 220k</a:t>
            </a:r>
          </a:p>
          <a:p>
            <a:r>
              <a:rPr lang="en-US" dirty="0">
                <a:solidFill>
                  <a:schemeClr val="accent6"/>
                </a:solidFill>
              </a:rPr>
              <a:t>Unbalanced 7k+110k</a:t>
            </a:r>
          </a:p>
          <a:p>
            <a:endParaRPr lang="en-US" dirty="0"/>
          </a:p>
        </p:txBody>
      </p:sp>
      <p:pic>
        <p:nvPicPr>
          <p:cNvPr id="6" name="Picture 5">
            <a:extLst>
              <a:ext uri="{FF2B5EF4-FFF2-40B4-BE49-F238E27FC236}">
                <a16:creationId xmlns:a16="http://schemas.microsoft.com/office/drawing/2014/main" id="{893AF359-A0BF-42FC-916B-6C69F6577F19}"/>
              </a:ext>
            </a:extLst>
          </p:cNvPr>
          <p:cNvPicPr>
            <a:picLocks noChangeAspect="1"/>
          </p:cNvPicPr>
          <p:nvPr/>
        </p:nvPicPr>
        <p:blipFill>
          <a:blip r:embed="rId2"/>
          <a:stretch>
            <a:fillRect/>
          </a:stretch>
        </p:blipFill>
        <p:spPr>
          <a:xfrm>
            <a:off x="4031213" y="823797"/>
            <a:ext cx="8047085" cy="6034203"/>
          </a:xfrm>
          <a:prstGeom prst="rect">
            <a:avLst/>
          </a:prstGeom>
        </p:spPr>
      </p:pic>
    </p:spTree>
    <p:extLst>
      <p:ext uri="{BB962C8B-B14F-4D97-AF65-F5344CB8AC3E}">
        <p14:creationId xmlns:p14="http://schemas.microsoft.com/office/powerpoint/2010/main" val="1027570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E1C-C96F-4152-B220-7B6A99AB3E84}"/>
              </a:ext>
            </a:extLst>
          </p:cNvPr>
          <p:cNvSpPr>
            <a:spLocks noGrp="1"/>
          </p:cNvSpPr>
          <p:nvPr>
            <p:ph type="title"/>
          </p:nvPr>
        </p:nvSpPr>
        <p:spPr/>
        <p:txBody>
          <a:bodyPr/>
          <a:lstStyle/>
          <a:p>
            <a:r>
              <a:rPr lang="en-US" dirty="0"/>
              <a:t>Robustness</a:t>
            </a:r>
          </a:p>
        </p:txBody>
      </p:sp>
      <p:sp>
        <p:nvSpPr>
          <p:cNvPr id="3" name="Content Placeholder 2">
            <a:extLst>
              <a:ext uri="{FF2B5EF4-FFF2-40B4-BE49-F238E27FC236}">
                <a16:creationId xmlns:a16="http://schemas.microsoft.com/office/drawing/2014/main" id="{D6964CC9-0A88-4F04-8196-CD3FFCF6F2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ECAD2D-9D4D-4545-B20F-1624D1F1545B}"/>
              </a:ext>
            </a:extLst>
          </p:cNvPr>
          <p:cNvPicPr>
            <a:picLocks noChangeAspect="1"/>
          </p:cNvPicPr>
          <p:nvPr/>
        </p:nvPicPr>
        <p:blipFill>
          <a:blip r:embed="rId2"/>
          <a:stretch>
            <a:fillRect/>
          </a:stretch>
        </p:blipFill>
        <p:spPr>
          <a:xfrm>
            <a:off x="477671" y="1597922"/>
            <a:ext cx="11464119" cy="4264831"/>
          </a:xfrm>
          <a:prstGeom prst="rect">
            <a:avLst/>
          </a:prstGeom>
        </p:spPr>
      </p:pic>
    </p:spTree>
    <p:extLst>
      <p:ext uri="{BB962C8B-B14F-4D97-AF65-F5344CB8AC3E}">
        <p14:creationId xmlns:p14="http://schemas.microsoft.com/office/powerpoint/2010/main" val="318218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86E0-0CF4-498F-A51B-74120CA0AC51}"/>
              </a:ext>
            </a:extLst>
          </p:cNvPr>
          <p:cNvSpPr>
            <a:spLocks noGrp="1"/>
          </p:cNvSpPr>
          <p:nvPr>
            <p:ph type="title"/>
          </p:nvPr>
        </p:nvSpPr>
        <p:spPr/>
        <p:txBody>
          <a:bodyPr>
            <a:normAutofit/>
          </a:bodyPr>
          <a:lstStyle/>
          <a:p>
            <a:r>
              <a:rPr lang="en-US" dirty="0"/>
              <a:t>Extrinsic Geometry vs. Intrinsic Geometry </a:t>
            </a:r>
          </a:p>
        </p:txBody>
      </p:sp>
      <p:sp>
        <p:nvSpPr>
          <p:cNvPr id="3" name="Content Placeholder 2">
            <a:extLst>
              <a:ext uri="{FF2B5EF4-FFF2-40B4-BE49-F238E27FC236}">
                <a16:creationId xmlns:a16="http://schemas.microsoft.com/office/drawing/2014/main" id="{198F310F-426B-4B90-8DFE-20F387EC083A}"/>
              </a:ext>
            </a:extLst>
          </p:cNvPr>
          <p:cNvSpPr>
            <a:spLocks noGrp="1"/>
          </p:cNvSpPr>
          <p:nvPr>
            <p:ph idx="1"/>
          </p:nvPr>
        </p:nvSpPr>
        <p:spPr/>
        <p:txBody>
          <a:bodyPr/>
          <a:lstStyle/>
          <a:p>
            <a:r>
              <a:rPr lang="en-US" dirty="0">
                <a:solidFill>
                  <a:schemeClr val="accent2">
                    <a:lumMod val="75000"/>
                  </a:schemeClr>
                </a:solidFill>
              </a:rPr>
              <a:t>Extrinsic</a:t>
            </a:r>
            <a:r>
              <a:rPr lang="en-US" dirty="0"/>
              <a:t> geometry cares about spatial embedding of the shape.</a:t>
            </a:r>
          </a:p>
          <a:p>
            <a:r>
              <a:rPr lang="en-US" dirty="0">
                <a:solidFill>
                  <a:srgbClr val="00B050"/>
                </a:solidFill>
              </a:rPr>
              <a:t>Intrinsic</a:t>
            </a:r>
            <a:r>
              <a:rPr lang="en-US" dirty="0"/>
              <a:t> geometry studies properties that can be measured without leaving the surface, e.g. geodesic distances.</a:t>
            </a:r>
          </a:p>
        </p:txBody>
      </p:sp>
      <p:sp>
        <p:nvSpPr>
          <p:cNvPr id="14" name="Freeform: Shape 13">
            <a:extLst>
              <a:ext uri="{FF2B5EF4-FFF2-40B4-BE49-F238E27FC236}">
                <a16:creationId xmlns:a16="http://schemas.microsoft.com/office/drawing/2014/main" id="{B1FD53E1-DD22-4C53-BD34-CF8B41EDE4B4}"/>
              </a:ext>
            </a:extLst>
          </p:cNvPr>
          <p:cNvSpPr/>
          <p:nvPr/>
        </p:nvSpPr>
        <p:spPr>
          <a:xfrm>
            <a:off x="12965185" y="4663272"/>
            <a:ext cx="925446" cy="217063"/>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4" name="Freeform: Shape 3">
            <a:extLst>
              <a:ext uri="{FF2B5EF4-FFF2-40B4-BE49-F238E27FC236}">
                <a16:creationId xmlns:a16="http://schemas.microsoft.com/office/drawing/2014/main" id="{E58680E6-5F66-4E1A-9F11-2D013EFE9FF2}"/>
              </a:ext>
            </a:extLst>
          </p:cNvPr>
          <p:cNvSpPr/>
          <p:nvPr/>
        </p:nvSpPr>
        <p:spPr>
          <a:xfrm>
            <a:off x="13004878" y="5265313"/>
            <a:ext cx="423030" cy="988859"/>
          </a:xfrm>
          <a:custGeom>
            <a:avLst/>
            <a:gdLst>
              <a:gd name="connsiteX0" fmla="*/ 86906 w 423030"/>
              <a:gd name="connsiteY0" fmla="*/ 988859 h 988859"/>
              <a:gd name="connsiteX1" fmla="*/ 29756 w 423030"/>
              <a:gd name="connsiteY1" fmla="*/ 874559 h 988859"/>
              <a:gd name="connsiteX2" fmla="*/ 86906 w 423030"/>
              <a:gd name="connsiteY2" fmla="*/ 626909 h 988859"/>
              <a:gd name="connsiteX3" fmla="*/ 86906 w 423030"/>
              <a:gd name="connsiteY3" fmla="*/ 512609 h 988859"/>
              <a:gd name="connsiteX4" fmla="*/ 29756 w 423030"/>
              <a:gd name="connsiteY4" fmla="*/ 426884 h 988859"/>
              <a:gd name="connsiteX5" fmla="*/ 1181 w 423030"/>
              <a:gd name="connsiteY5" fmla="*/ 360209 h 988859"/>
              <a:gd name="connsiteX6" fmla="*/ 67856 w 423030"/>
              <a:gd name="connsiteY6" fmla="*/ 264959 h 988859"/>
              <a:gd name="connsiteX7" fmla="*/ 134531 w 423030"/>
              <a:gd name="connsiteY7" fmla="*/ 141134 h 988859"/>
              <a:gd name="connsiteX8" fmla="*/ 201206 w 423030"/>
              <a:gd name="connsiteY8" fmla="*/ 17309 h 988859"/>
              <a:gd name="connsiteX9" fmla="*/ 239306 w 423030"/>
              <a:gd name="connsiteY9" fmla="*/ 17309 h 988859"/>
              <a:gd name="connsiteX10" fmla="*/ 277406 w 423030"/>
              <a:gd name="connsiteY10" fmla="*/ 169709 h 988859"/>
              <a:gd name="connsiteX11" fmla="*/ 334556 w 423030"/>
              <a:gd name="connsiteY11" fmla="*/ 198284 h 988859"/>
              <a:gd name="connsiteX12" fmla="*/ 391706 w 423030"/>
              <a:gd name="connsiteY12" fmla="*/ 284009 h 988859"/>
              <a:gd name="connsiteX13" fmla="*/ 420281 w 423030"/>
              <a:gd name="connsiteY13" fmla="*/ 293534 h 988859"/>
              <a:gd name="connsiteX14" fmla="*/ 420281 w 423030"/>
              <a:gd name="connsiteY14" fmla="*/ 284009 h 98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3030" h="988859">
                <a:moveTo>
                  <a:pt x="86906" y="988859"/>
                </a:moveTo>
                <a:cubicBezTo>
                  <a:pt x="58331" y="961871"/>
                  <a:pt x="29756" y="934884"/>
                  <a:pt x="29756" y="874559"/>
                </a:cubicBezTo>
                <a:cubicBezTo>
                  <a:pt x="29756" y="814234"/>
                  <a:pt x="77381" y="687234"/>
                  <a:pt x="86906" y="626909"/>
                </a:cubicBezTo>
                <a:cubicBezTo>
                  <a:pt x="96431" y="566584"/>
                  <a:pt x="96431" y="545946"/>
                  <a:pt x="86906" y="512609"/>
                </a:cubicBezTo>
                <a:cubicBezTo>
                  <a:pt x="77381" y="479271"/>
                  <a:pt x="44043" y="452284"/>
                  <a:pt x="29756" y="426884"/>
                </a:cubicBezTo>
                <a:cubicBezTo>
                  <a:pt x="15469" y="401484"/>
                  <a:pt x="-5169" y="387196"/>
                  <a:pt x="1181" y="360209"/>
                </a:cubicBezTo>
                <a:cubicBezTo>
                  <a:pt x="7531" y="333222"/>
                  <a:pt x="45631" y="301471"/>
                  <a:pt x="67856" y="264959"/>
                </a:cubicBezTo>
                <a:cubicBezTo>
                  <a:pt x="90081" y="228447"/>
                  <a:pt x="134531" y="141134"/>
                  <a:pt x="134531" y="141134"/>
                </a:cubicBezTo>
                <a:lnTo>
                  <a:pt x="201206" y="17309"/>
                </a:lnTo>
                <a:cubicBezTo>
                  <a:pt x="218668" y="-3328"/>
                  <a:pt x="226606" y="-8091"/>
                  <a:pt x="239306" y="17309"/>
                </a:cubicBezTo>
                <a:cubicBezTo>
                  <a:pt x="252006" y="42709"/>
                  <a:pt x="261531" y="139547"/>
                  <a:pt x="277406" y="169709"/>
                </a:cubicBezTo>
                <a:cubicBezTo>
                  <a:pt x="293281" y="199871"/>
                  <a:pt x="315506" y="179234"/>
                  <a:pt x="334556" y="198284"/>
                </a:cubicBezTo>
                <a:cubicBezTo>
                  <a:pt x="353606" y="217334"/>
                  <a:pt x="391706" y="284009"/>
                  <a:pt x="391706" y="284009"/>
                </a:cubicBezTo>
                <a:cubicBezTo>
                  <a:pt x="405994" y="299884"/>
                  <a:pt x="420281" y="293534"/>
                  <a:pt x="420281" y="293534"/>
                </a:cubicBezTo>
                <a:cubicBezTo>
                  <a:pt x="425043" y="293534"/>
                  <a:pt x="422662" y="288771"/>
                  <a:pt x="420281" y="2840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F9759E83-6A06-488F-9C2C-E80927458674}"/>
              </a:ext>
            </a:extLst>
          </p:cNvPr>
          <p:cNvPicPr>
            <a:picLocks noChangeAspect="1"/>
          </p:cNvPicPr>
          <p:nvPr/>
        </p:nvPicPr>
        <p:blipFill>
          <a:blip r:embed="rId3"/>
          <a:stretch>
            <a:fillRect/>
          </a:stretch>
        </p:blipFill>
        <p:spPr>
          <a:xfrm>
            <a:off x="6023669" y="3288703"/>
            <a:ext cx="6129476" cy="3519094"/>
          </a:xfrm>
          <a:prstGeom prst="rect">
            <a:avLst/>
          </a:prstGeom>
        </p:spPr>
      </p:pic>
      <p:sp>
        <p:nvSpPr>
          <p:cNvPr id="44" name="Rectangle 43">
            <a:extLst>
              <a:ext uri="{FF2B5EF4-FFF2-40B4-BE49-F238E27FC236}">
                <a16:creationId xmlns:a16="http://schemas.microsoft.com/office/drawing/2014/main" id="{11549700-0BE7-4C82-936A-393658ABB155}"/>
              </a:ext>
            </a:extLst>
          </p:cNvPr>
          <p:cNvSpPr/>
          <p:nvPr/>
        </p:nvSpPr>
        <p:spPr>
          <a:xfrm>
            <a:off x="11569171" y="3788151"/>
            <a:ext cx="988828" cy="104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A8B0DA0-FBCD-440B-A339-601DA0D1FBFC}"/>
              </a:ext>
            </a:extLst>
          </p:cNvPr>
          <p:cNvGrpSpPr/>
          <p:nvPr/>
        </p:nvGrpSpPr>
        <p:grpSpPr>
          <a:xfrm>
            <a:off x="7827429" y="3101382"/>
            <a:ext cx="968991" cy="686769"/>
            <a:chOff x="2145286" y="4085035"/>
            <a:chExt cx="968991" cy="686769"/>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96DB30-C1B1-4551-A319-956107122943}"/>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30" name="TextBox 29">
                  <a:extLst>
                    <a:ext uri="{FF2B5EF4-FFF2-40B4-BE49-F238E27FC236}">
                      <a16:creationId xmlns:a16="http://schemas.microsoft.com/office/drawing/2014/main" id="{955604C8-966A-410E-BB25-901F5285338A}"/>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7"/>
                  <a:stretch>
                    <a:fillRect l="-25000" r="-22222" b="-6667"/>
                  </a:stretch>
                </a:blipFill>
              </p:spPr>
              <p:txBody>
                <a:bodyPr/>
                <a:lstStyle/>
                <a:p>
                  <a:r>
                    <a:rPr lang="en-US">
                      <a:noFill/>
                    </a:rPr>
                    <a:t> </a:t>
                  </a:r>
                </a:p>
              </p:txBody>
            </p:sp>
          </mc:Fallback>
        </mc:AlternateContent>
        <p:sp>
          <p:nvSpPr>
            <p:cNvPr id="47" name="Freeform: Shape 46">
              <a:extLst>
                <a:ext uri="{FF2B5EF4-FFF2-40B4-BE49-F238E27FC236}">
                  <a16:creationId xmlns:a16="http://schemas.microsoft.com/office/drawing/2014/main" id="{94B945D0-5EC5-4E0D-86F4-4406D6B48888}"/>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a:extLst>
              <a:ext uri="{FF2B5EF4-FFF2-40B4-BE49-F238E27FC236}">
                <a16:creationId xmlns:a16="http://schemas.microsoft.com/office/drawing/2014/main" id="{E55F8684-BC25-4909-B28A-911E7F7211D9}"/>
              </a:ext>
            </a:extLst>
          </p:cNvPr>
          <p:cNvSpPr/>
          <p:nvPr/>
        </p:nvSpPr>
        <p:spPr>
          <a:xfrm>
            <a:off x="6936893" y="5637149"/>
            <a:ext cx="793548" cy="1034673"/>
          </a:xfrm>
          <a:custGeom>
            <a:avLst/>
            <a:gdLst>
              <a:gd name="connsiteX0" fmla="*/ 97659 w 793548"/>
              <a:gd name="connsiteY0" fmla="*/ 1034673 h 1034673"/>
              <a:gd name="connsiteX1" fmla="*/ 41561 w 793548"/>
              <a:gd name="connsiteY1" fmla="*/ 888818 h 1034673"/>
              <a:gd name="connsiteX2" fmla="*/ 103269 w 793548"/>
              <a:gd name="connsiteY2" fmla="*/ 658816 h 1034673"/>
              <a:gd name="connsiteX3" fmla="*/ 97659 w 793548"/>
              <a:gd name="connsiteY3" fmla="*/ 541009 h 1034673"/>
              <a:gd name="connsiteX4" fmla="*/ 58391 w 793548"/>
              <a:gd name="connsiteY4" fmla="*/ 434423 h 1034673"/>
              <a:gd name="connsiteX5" fmla="*/ 2293 w 793548"/>
              <a:gd name="connsiteY5" fmla="*/ 395154 h 1034673"/>
              <a:gd name="connsiteX6" fmla="*/ 142538 w 793548"/>
              <a:gd name="connsiteY6" fmla="*/ 159542 h 1034673"/>
              <a:gd name="connsiteX7" fmla="*/ 204246 w 793548"/>
              <a:gd name="connsiteY7" fmla="*/ 41736 h 1034673"/>
              <a:gd name="connsiteX8" fmla="*/ 282783 w 793548"/>
              <a:gd name="connsiteY8" fmla="*/ 8077 h 1034673"/>
              <a:gd name="connsiteX9" fmla="*/ 406199 w 793548"/>
              <a:gd name="connsiteY9" fmla="*/ 8077 h 1034673"/>
              <a:gd name="connsiteX10" fmla="*/ 490347 w 793548"/>
              <a:gd name="connsiteY10" fmla="*/ 97834 h 1034673"/>
              <a:gd name="connsiteX11" fmla="*/ 681080 w 793548"/>
              <a:gd name="connsiteY11" fmla="*/ 271738 h 1034673"/>
              <a:gd name="connsiteX12" fmla="*/ 776447 w 793548"/>
              <a:gd name="connsiteY12" fmla="*/ 383935 h 1034673"/>
              <a:gd name="connsiteX13" fmla="*/ 664251 w 793548"/>
              <a:gd name="connsiteY13" fmla="*/ 512960 h 1034673"/>
              <a:gd name="connsiteX14" fmla="*/ 681080 w 793548"/>
              <a:gd name="connsiteY14" fmla="*/ 597108 h 1034673"/>
              <a:gd name="connsiteX15" fmla="*/ 703520 w 793548"/>
              <a:gd name="connsiteY15" fmla="*/ 692474 h 1034673"/>
              <a:gd name="connsiteX16" fmla="*/ 793277 w 793548"/>
              <a:gd name="connsiteY16" fmla="*/ 883208 h 1034673"/>
              <a:gd name="connsiteX17" fmla="*/ 725959 w 793548"/>
              <a:gd name="connsiteY17" fmla="*/ 1017844 h 103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548" h="1034673">
                <a:moveTo>
                  <a:pt x="97659" y="1034673"/>
                </a:moveTo>
                <a:cubicBezTo>
                  <a:pt x="69142" y="993067"/>
                  <a:pt x="40626" y="951461"/>
                  <a:pt x="41561" y="888818"/>
                </a:cubicBezTo>
                <a:cubicBezTo>
                  <a:pt x="42496" y="826175"/>
                  <a:pt x="93919" y="716784"/>
                  <a:pt x="103269" y="658816"/>
                </a:cubicBezTo>
                <a:cubicBezTo>
                  <a:pt x="112619" y="600848"/>
                  <a:pt x="105139" y="578408"/>
                  <a:pt x="97659" y="541009"/>
                </a:cubicBezTo>
                <a:cubicBezTo>
                  <a:pt x="90179" y="503610"/>
                  <a:pt x="74285" y="458732"/>
                  <a:pt x="58391" y="434423"/>
                </a:cubicBezTo>
                <a:cubicBezTo>
                  <a:pt x="42497" y="410114"/>
                  <a:pt x="-11731" y="440967"/>
                  <a:pt x="2293" y="395154"/>
                </a:cubicBezTo>
                <a:cubicBezTo>
                  <a:pt x="16317" y="349341"/>
                  <a:pt x="108879" y="218445"/>
                  <a:pt x="142538" y="159542"/>
                </a:cubicBezTo>
                <a:cubicBezTo>
                  <a:pt x="176197" y="100639"/>
                  <a:pt x="180872" y="66980"/>
                  <a:pt x="204246" y="41736"/>
                </a:cubicBezTo>
                <a:cubicBezTo>
                  <a:pt x="227620" y="16492"/>
                  <a:pt x="249124" y="13687"/>
                  <a:pt x="282783" y="8077"/>
                </a:cubicBezTo>
                <a:cubicBezTo>
                  <a:pt x="316442" y="2467"/>
                  <a:pt x="371605" y="-6882"/>
                  <a:pt x="406199" y="8077"/>
                </a:cubicBezTo>
                <a:cubicBezTo>
                  <a:pt x="440793" y="23036"/>
                  <a:pt x="444534" y="53891"/>
                  <a:pt x="490347" y="97834"/>
                </a:cubicBezTo>
                <a:cubicBezTo>
                  <a:pt x="536160" y="141777"/>
                  <a:pt x="633397" y="224055"/>
                  <a:pt x="681080" y="271738"/>
                </a:cubicBezTo>
                <a:cubicBezTo>
                  <a:pt x="728763" y="319421"/>
                  <a:pt x="779252" y="343731"/>
                  <a:pt x="776447" y="383935"/>
                </a:cubicBezTo>
                <a:cubicBezTo>
                  <a:pt x="773642" y="424139"/>
                  <a:pt x="680145" y="477431"/>
                  <a:pt x="664251" y="512960"/>
                </a:cubicBezTo>
                <a:cubicBezTo>
                  <a:pt x="648357" y="548489"/>
                  <a:pt x="674535" y="567189"/>
                  <a:pt x="681080" y="597108"/>
                </a:cubicBezTo>
                <a:cubicBezTo>
                  <a:pt x="687625" y="627027"/>
                  <a:pt x="684820" y="644791"/>
                  <a:pt x="703520" y="692474"/>
                </a:cubicBezTo>
                <a:cubicBezTo>
                  <a:pt x="722220" y="740157"/>
                  <a:pt x="789537" y="828980"/>
                  <a:pt x="793277" y="883208"/>
                </a:cubicBezTo>
                <a:cubicBezTo>
                  <a:pt x="797017" y="937436"/>
                  <a:pt x="761488" y="977640"/>
                  <a:pt x="725959" y="1017844"/>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48E12D96-55AE-4774-B11A-1922D9350006}"/>
              </a:ext>
            </a:extLst>
          </p:cNvPr>
          <p:cNvSpPr/>
          <p:nvPr/>
        </p:nvSpPr>
        <p:spPr>
          <a:xfrm>
            <a:off x="9455549" y="5407423"/>
            <a:ext cx="2562131" cy="1291337"/>
          </a:xfrm>
          <a:custGeom>
            <a:avLst/>
            <a:gdLst>
              <a:gd name="connsiteX0" fmla="*/ 36214 w 2562131"/>
              <a:gd name="connsiteY0" fmla="*/ 1291337 h 1291337"/>
              <a:gd name="connsiteX1" fmla="*/ 18107 w 2562131"/>
              <a:gd name="connsiteY1" fmla="*/ 1164589 h 1291337"/>
              <a:gd name="connsiteX2" fmla="*/ 0 w 2562131"/>
              <a:gd name="connsiteY2" fmla="*/ 1110268 h 1291337"/>
              <a:gd name="connsiteX3" fmla="*/ 18107 w 2562131"/>
              <a:gd name="connsiteY3" fmla="*/ 965413 h 1291337"/>
              <a:gd name="connsiteX4" fmla="*/ 99588 w 2562131"/>
              <a:gd name="connsiteY4" fmla="*/ 829611 h 1291337"/>
              <a:gd name="connsiteX5" fmla="*/ 153909 w 2562131"/>
              <a:gd name="connsiteY5" fmla="*/ 666648 h 1291337"/>
              <a:gd name="connsiteX6" fmla="*/ 298764 w 2562131"/>
              <a:gd name="connsiteY6" fmla="*/ 458419 h 1291337"/>
              <a:gd name="connsiteX7" fmla="*/ 543208 w 2562131"/>
              <a:gd name="connsiteY7" fmla="*/ 177761 h 1291337"/>
              <a:gd name="connsiteX8" fmla="*/ 688063 w 2562131"/>
              <a:gd name="connsiteY8" fmla="*/ 96280 h 1291337"/>
              <a:gd name="connsiteX9" fmla="*/ 869133 w 2562131"/>
              <a:gd name="connsiteY9" fmla="*/ 5745 h 1291337"/>
              <a:gd name="connsiteX10" fmla="*/ 977774 w 2562131"/>
              <a:gd name="connsiteY10" fmla="*/ 14799 h 1291337"/>
              <a:gd name="connsiteX11" fmla="*/ 1258432 w 2562131"/>
              <a:gd name="connsiteY11" fmla="*/ 60066 h 1291337"/>
              <a:gd name="connsiteX12" fmla="*/ 1502875 w 2562131"/>
              <a:gd name="connsiteY12" fmla="*/ 41959 h 1291337"/>
              <a:gd name="connsiteX13" fmla="*/ 1629624 w 2562131"/>
              <a:gd name="connsiteY13" fmla="*/ 32906 h 1291337"/>
              <a:gd name="connsiteX14" fmla="*/ 1729212 w 2562131"/>
              <a:gd name="connsiteY14" fmla="*/ 41959 h 1291337"/>
              <a:gd name="connsiteX15" fmla="*/ 1819747 w 2562131"/>
              <a:gd name="connsiteY15" fmla="*/ 87227 h 1291337"/>
              <a:gd name="connsiteX16" fmla="*/ 1946495 w 2562131"/>
              <a:gd name="connsiteY16" fmla="*/ 132494 h 1291337"/>
              <a:gd name="connsiteX17" fmla="*/ 2145671 w 2562131"/>
              <a:gd name="connsiteY17" fmla="*/ 141547 h 1291337"/>
              <a:gd name="connsiteX18" fmla="*/ 2344848 w 2562131"/>
              <a:gd name="connsiteY18" fmla="*/ 132494 h 1291337"/>
              <a:gd name="connsiteX19" fmla="*/ 2426329 w 2562131"/>
              <a:gd name="connsiteY19" fmla="*/ 96280 h 1291337"/>
              <a:gd name="connsiteX20" fmla="*/ 2507810 w 2562131"/>
              <a:gd name="connsiteY20" fmla="*/ 132494 h 1291337"/>
              <a:gd name="connsiteX21" fmla="*/ 2562131 w 2562131"/>
              <a:gd name="connsiteY21" fmla="*/ 159654 h 12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2131" h="1291337">
                <a:moveTo>
                  <a:pt x="36214" y="1291337"/>
                </a:moveTo>
                <a:cubicBezTo>
                  <a:pt x="30178" y="1243052"/>
                  <a:pt x="24143" y="1194767"/>
                  <a:pt x="18107" y="1164589"/>
                </a:cubicBezTo>
                <a:cubicBezTo>
                  <a:pt x="12071" y="1134411"/>
                  <a:pt x="0" y="1143464"/>
                  <a:pt x="0" y="1110268"/>
                </a:cubicBezTo>
                <a:cubicBezTo>
                  <a:pt x="0" y="1077072"/>
                  <a:pt x="1509" y="1012189"/>
                  <a:pt x="18107" y="965413"/>
                </a:cubicBezTo>
                <a:cubicBezTo>
                  <a:pt x="34705" y="918637"/>
                  <a:pt x="76954" y="879405"/>
                  <a:pt x="99588" y="829611"/>
                </a:cubicBezTo>
                <a:cubicBezTo>
                  <a:pt x="122222" y="779817"/>
                  <a:pt x="120713" y="728513"/>
                  <a:pt x="153909" y="666648"/>
                </a:cubicBezTo>
                <a:cubicBezTo>
                  <a:pt x="187105" y="604783"/>
                  <a:pt x="233881" y="539900"/>
                  <a:pt x="298764" y="458419"/>
                </a:cubicBezTo>
                <a:cubicBezTo>
                  <a:pt x="363647" y="376938"/>
                  <a:pt x="478325" y="238117"/>
                  <a:pt x="543208" y="177761"/>
                </a:cubicBezTo>
                <a:cubicBezTo>
                  <a:pt x="608091" y="117405"/>
                  <a:pt x="633742" y="124949"/>
                  <a:pt x="688063" y="96280"/>
                </a:cubicBezTo>
                <a:cubicBezTo>
                  <a:pt x="742384" y="67611"/>
                  <a:pt x="820848" y="19325"/>
                  <a:pt x="869133" y="5745"/>
                </a:cubicBezTo>
                <a:cubicBezTo>
                  <a:pt x="917418" y="-7835"/>
                  <a:pt x="912891" y="5745"/>
                  <a:pt x="977774" y="14799"/>
                </a:cubicBezTo>
                <a:cubicBezTo>
                  <a:pt x="1042657" y="23852"/>
                  <a:pt x="1170915" y="55539"/>
                  <a:pt x="1258432" y="60066"/>
                </a:cubicBezTo>
                <a:cubicBezTo>
                  <a:pt x="1345949" y="64593"/>
                  <a:pt x="1502875" y="41959"/>
                  <a:pt x="1502875" y="41959"/>
                </a:cubicBezTo>
                <a:cubicBezTo>
                  <a:pt x="1564740" y="37432"/>
                  <a:pt x="1591901" y="32906"/>
                  <a:pt x="1629624" y="32906"/>
                </a:cubicBezTo>
                <a:cubicBezTo>
                  <a:pt x="1667347" y="32906"/>
                  <a:pt x="1697525" y="32905"/>
                  <a:pt x="1729212" y="41959"/>
                </a:cubicBezTo>
                <a:cubicBezTo>
                  <a:pt x="1760899" y="51013"/>
                  <a:pt x="1783533" y="72138"/>
                  <a:pt x="1819747" y="87227"/>
                </a:cubicBezTo>
                <a:cubicBezTo>
                  <a:pt x="1855961" y="102316"/>
                  <a:pt x="1892174" y="123441"/>
                  <a:pt x="1946495" y="132494"/>
                </a:cubicBezTo>
                <a:cubicBezTo>
                  <a:pt x="2000816" y="141547"/>
                  <a:pt x="2079279" y="141547"/>
                  <a:pt x="2145671" y="141547"/>
                </a:cubicBezTo>
                <a:cubicBezTo>
                  <a:pt x="2212063" y="141547"/>
                  <a:pt x="2298072" y="140038"/>
                  <a:pt x="2344848" y="132494"/>
                </a:cubicBezTo>
                <a:cubicBezTo>
                  <a:pt x="2391624" y="124950"/>
                  <a:pt x="2399169" y="96280"/>
                  <a:pt x="2426329" y="96280"/>
                </a:cubicBezTo>
                <a:cubicBezTo>
                  <a:pt x="2453489" y="96280"/>
                  <a:pt x="2485176" y="121932"/>
                  <a:pt x="2507810" y="132494"/>
                </a:cubicBezTo>
                <a:cubicBezTo>
                  <a:pt x="2530444" y="143056"/>
                  <a:pt x="2546287" y="151355"/>
                  <a:pt x="2562131" y="159654"/>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0B93F9-D75A-4912-9FB3-5CA82101E7B2}"/>
              </a:ext>
            </a:extLst>
          </p:cNvPr>
          <p:cNvPicPr>
            <a:picLocks noChangeAspect="1"/>
          </p:cNvPicPr>
          <p:nvPr/>
        </p:nvPicPr>
        <p:blipFill rotWithShape="1">
          <a:blip r:embed="rId8"/>
          <a:srcRect b="4558"/>
          <a:stretch/>
        </p:blipFill>
        <p:spPr>
          <a:xfrm>
            <a:off x="1818558" y="3805273"/>
            <a:ext cx="4277442" cy="3052727"/>
          </a:xfrm>
          <a:prstGeom prst="rect">
            <a:avLst/>
          </a:prstGeom>
        </p:spPr>
      </p:pic>
      <p:sp>
        <p:nvSpPr>
          <p:cNvPr id="54" name="Freeform: Shape 53">
            <a:extLst>
              <a:ext uri="{FF2B5EF4-FFF2-40B4-BE49-F238E27FC236}">
                <a16:creationId xmlns:a16="http://schemas.microsoft.com/office/drawing/2014/main" id="{DFBB0AC0-40D3-4BBE-A2FD-CC74A35F3AAB}"/>
              </a:ext>
            </a:extLst>
          </p:cNvPr>
          <p:cNvSpPr/>
          <p:nvPr/>
        </p:nvSpPr>
        <p:spPr>
          <a:xfrm>
            <a:off x="2261288" y="4522573"/>
            <a:ext cx="3657599" cy="1581665"/>
          </a:xfrm>
          <a:custGeom>
            <a:avLst/>
            <a:gdLst>
              <a:gd name="connsiteX0" fmla="*/ 816769 w 816769"/>
              <a:gd name="connsiteY0" fmla="*/ 0 h 1152525"/>
              <a:gd name="connsiteX1" fmla="*/ 738187 w 816769"/>
              <a:gd name="connsiteY1" fmla="*/ 19050 h 1152525"/>
              <a:gd name="connsiteX2" fmla="*/ 676275 w 816769"/>
              <a:gd name="connsiteY2" fmla="*/ 73819 h 1152525"/>
              <a:gd name="connsiteX3" fmla="*/ 623887 w 816769"/>
              <a:gd name="connsiteY3" fmla="*/ 135732 h 1152525"/>
              <a:gd name="connsiteX4" fmla="*/ 573881 w 816769"/>
              <a:gd name="connsiteY4" fmla="*/ 223838 h 1152525"/>
              <a:gd name="connsiteX5" fmla="*/ 514350 w 816769"/>
              <a:gd name="connsiteY5" fmla="*/ 340519 h 1152525"/>
              <a:gd name="connsiteX6" fmla="*/ 466725 w 816769"/>
              <a:gd name="connsiteY6" fmla="*/ 445294 h 1152525"/>
              <a:gd name="connsiteX7" fmla="*/ 400050 w 816769"/>
              <a:gd name="connsiteY7" fmla="*/ 602457 h 1152525"/>
              <a:gd name="connsiteX8" fmla="*/ 328612 w 816769"/>
              <a:gd name="connsiteY8" fmla="*/ 771525 h 1152525"/>
              <a:gd name="connsiteX9" fmla="*/ 273844 w 816769"/>
              <a:gd name="connsiteY9" fmla="*/ 883444 h 1152525"/>
              <a:gd name="connsiteX10" fmla="*/ 226219 w 816769"/>
              <a:gd name="connsiteY10" fmla="*/ 957263 h 1152525"/>
              <a:gd name="connsiteX11" fmla="*/ 185737 w 816769"/>
              <a:gd name="connsiteY11" fmla="*/ 1007269 h 1152525"/>
              <a:gd name="connsiteX12" fmla="*/ 142875 w 816769"/>
              <a:gd name="connsiteY12" fmla="*/ 1057275 h 1152525"/>
              <a:gd name="connsiteX13" fmla="*/ 107156 w 816769"/>
              <a:gd name="connsiteY13" fmla="*/ 1092994 h 1152525"/>
              <a:gd name="connsiteX14" fmla="*/ 78581 w 816769"/>
              <a:gd name="connsiteY14" fmla="*/ 1116807 h 1152525"/>
              <a:gd name="connsiteX15" fmla="*/ 4762 w 816769"/>
              <a:gd name="connsiteY15" fmla="*/ 1152525 h 1152525"/>
              <a:gd name="connsiteX16" fmla="*/ 4762 w 816769"/>
              <a:gd name="connsiteY16" fmla="*/ 1152525 h 1152525"/>
              <a:gd name="connsiteX17" fmla="*/ 0 w 816769"/>
              <a:gd name="connsiteY17" fmla="*/ 1152525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6769" h="1152525">
                <a:moveTo>
                  <a:pt x="816769" y="0"/>
                </a:moveTo>
                <a:cubicBezTo>
                  <a:pt x="789186" y="3373"/>
                  <a:pt x="761603" y="6747"/>
                  <a:pt x="738187" y="19050"/>
                </a:cubicBezTo>
                <a:cubicBezTo>
                  <a:pt x="714771" y="31353"/>
                  <a:pt x="695325" y="54372"/>
                  <a:pt x="676275" y="73819"/>
                </a:cubicBezTo>
                <a:cubicBezTo>
                  <a:pt x="657225" y="93266"/>
                  <a:pt x="640953" y="110729"/>
                  <a:pt x="623887" y="135732"/>
                </a:cubicBezTo>
                <a:cubicBezTo>
                  <a:pt x="606821" y="160735"/>
                  <a:pt x="592137" y="189707"/>
                  <a:pt x="573881" y="223838"/>
                </a:cubicBezTo>
                <a:cubicBezTo>
                  <a:pt x="555625" y="257969"/>
                  <a:pt x="532209" y="303610"/>
                  <a:pt x="514350" y="340519"/>
                </a:cubicBezTo>
                <a:cubicBezTo>
                  <a:pt x="496491" y="377428"/>
                  <a:pt x="485775" y="401638"/>
                  <a:pt x="466725" y="445294"/>
                </a:cubicBezTo>
                <a:cubicBezTo>
                  <a:pt x="447675" y="488950"/>
                  <a:pt x="400050" y="602457"/>
                  <a:pt x="400050" y="602457"/>
                </a:cubicBezTo>
                <a:cubicBezTo>
                  <a:pt x="377031" y="656829"/>
                  <a:pt x="349646" y="724694"/>
                  <a:pt x="328612" y="771525"/>
                </a:cubicBezTo>
                <a:cubicBezTo>
                  <a:pt x="307578" y="818356"/>
                  <a:pt x="290909" y="852488"/>
                  <a:pt x="273844" y="883444"/>
                </a:cubicBezTo>
                <a:cubicBezTo>
                  <a:pt x="256779" y="914400"/>
                  <a:pt x="240904" y="936625"/>
                  <a:pt x="226219" y="957263"/>
                </a:cubicBezTo>
                <a:cubicBezTo>
                  <a:pt x="211534" y="977901"/>
                  <a:pt x="199628" y="990601"/>
                  <a:pt x="185737" y="1007269"/>
                </a:cubicBezTo>
                <a:cubicBezTo>
                  <a:pt x="171846" y="1023937"/>
                  <a:pt x="155972" y="1042988"/>
                  <a:pt x="142875" y="1057275"/>
                </a:cubicBezTo>
                <a:cubicBezTo>
                  <a:pt x="129778" y="1071562"/>
                  <a:pt x="117872" y="1083072"/>
                  <a:pt x="107156" y="1092994"/>
                </a:cubicBezTo>
                <a:cubicBezTo>
                  <a:pt x="96440" y="1102916"/>
                  <a:pt x="95647" y="1106885"/>
                  <a:pt x="78581" y="1116807"/>
                </a:cubicBezTo>
                <a:cubicBezTo>
                  <a:pt x="61515" y="1126729"/>
                  <a:pt x="4762" y="1152525"/>
                  <a:pt x="4762" y="1152525"/>
                </a:cubicBezTo>
                <a:lnTo>
                  <a:pt x="4762" y="1152525"/>
                </a:lnTo>
                <a:lnTo>
                  <a:pt x="0" y="1152525"/>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57" name="Picture 56">
            <a:extLst>
              <a:ext uri="{FF2B5EF4-FFF2-40B4-BE49-F238E27FC236}">
                <a16:creationId xmlns:a16="http://schemas.microsoft.com/office/drawing/2014/main" id="{9FB9822A-66F7-4B16-828C-1C585B01135B}"/>
              </a:ext>
            </a:extLst>
          </p:cNvPr>
          <p:cNvPicPr>
            <a:picLocks noChangeAspect="1"/>
          </p:cNvPicPr>
          <p:nvPr/>
        </p:nvPicPr>
        <p:blipFill rotWithShape="1">
          <a:blip r:embed="rId9"/>
          <a:srcRect l="9002" t="27980" r="5489" b="38603"/>
          <a:stretch/>
        </p:blipFill>
        <p:spPr>
          <a:xfrm>
            <a:off x="-10242" y="3353947"/>
            <a:ext cx="3657599" cy="1068859"/>
          </a:xfrm>
          <a:prstGeom prst="rect">
            <a:avLst/>
          </a:prstGeom>
        </p:spPr>
      </p:pic>
      <p:grpSp>
        <p:nvGrpSpPr>
          <p:cNvPr id="58" name="Group 57">
            <a:extLst>
              <a:ext uri="{FF2B5EF4-FFF2-40B4-BE49-F238E27FC236}">
                <a16:creationId xmlns:a16="http://schemas.microsoft.com/office/drawing/2014/main" id="{B8DD198F-BA19-4285-A660-F95D6A2EF04E}"/>
              </a:ext>
            </a:extLst>
          </p:cNvPr>
          <p:cNvGrpSpPr/>
          <p:nvPr/>
        </p:nvGrpSpPr>
        <p:grpSpPr>
          <a:xfrm>
            <a:off x="3317068" y="3093148"/>
            <a:ext cx="968991" cy="686769"/>
            <a:chOff x="2145286" y="4085035"/>
            <a:chExt cx="968991" cy="686769"/>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C708861-A34A-41A2-B13F-8B01A6957491}"/>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11" name="TextBox 10">
                  <a:extLst>
                    <a:ext uri="{FF2B5EF4-FFF2-40B4-BE49-F238E27FC236}">
                      <a16:creationId xmlns:a16="http://schemas.microsoft.com/office/drawing/2014/main" id="{91FE7A31-7BB2-4781-9117-ED1DBC22C268}"/>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10"/>
                  <a:stretch>
                    <a:fillRect l="-28571" r="-22857" b="-6522"/>
                  </a:stretch>
                </a:blipFill>
              </p:spPr>
              <p:txBody>
                <a:bodyPr/>
                <a:lstStyle/>
                <a:p>
                  <a:r>
                    <a:rPr lang="en-US">
                      <a:noFill/>
                    </a:rPr>
                    <a:t> </a:t>
                  </a:r>
                </a:p>
              </p:txBody>
            </p:sp>
          </mc:Fallback>
        </mc:AlternateContent>
        <p:sp>
          <p:nvSpPr>
            <p:cNvPr id="60" name="Freeform: Shape 59">
              <a:extLst>
                <a:ext uri="{FF2B5EF4-FFF2-40B4-BE49-F238E27FC236}">
                  <a16:creationId xmlns:a16="http://schemas.microsoft.com/office/drawing/2014/main" id="{F59F921B-1D3B-4DAB-99C2-34B9617EC415}"/>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Freeform: Shape 60">
            <a:extLst>
              <a:ext uri="{FF2B5EF4-FFF2-40B4-BE49-F238E27FC236}">
                <a16:creationId xmlns:a16="http://schemas.microsoft.com/office/drawing/2014/main" id="{072FC7EC-ED8B-482F-9C9D-C6CC1BB41622}"/>
              </a:ext>
            </a:extLst>
          </p:cNvPr>
          <p:cNvSpPr/>
          <p:nvPr/>
        </p:nvSpPr>
        <p:spPr>
          <a:xfrm flipV="1">
            <a:off x="61424" y="3894974"/>
            <a:ext cx="3550684" cy="194805"/>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21" name="Rectangle 20">
            <a:extLst>
              <a:ext uri="{FF2B5EF4-FFF2-40B4-BE49-F238E27FC236}">
                <a16:creationId xmlns:a16="http://schemas.microsoft.com/office/drawing/2014/main" id="{95DAAA67-D10F-41D6-9082-4222786394F2}"/>
              </a:ext>
            </a:extLst>
          </p:cNvPr>
          <p:cNvSpPr/>
          <p:nvPr/>
        </p:nvSpPr>
        <p:spPr>
          <a:xfrm>
            <a:off x="10393142" y="5709621"/>
            <a:ext cx="1414170" cy="492443"/>
          </a:xfrm>
          <a:prstGeom prst="rect">
            <a:avLst/>
          </a:prstGeom>
        </p:spPr>
        <p:txBody>
          <a:bodyPr wrap="none">
            <a:spAutoFit/>
          </a:bodyPr>
          <a:lstStyle/>
          <a:p>
            <a:r>
              <a:rPr lang="en-US" sz="2600" dirty="0">
                <a:solidFill>
                  <a:srgbClr val="00B050"/>
                </a:solidFill>
                <a:latin typeface="Calibri Light" panose="020F0302020204030204"/>
              </a:rPr>
              <a:t>Geodesic</a:t>
            </a:r>
            <a:endParaRPr lang="en-US" dirty="0"/>
          </a:p>
        </p:txBody>
      </p:sp>
    </p:spTree>
    <p:extLst>
      <p:ext uri="{BB962C8B-B14F-4D97-AF65-F5344CB8AC3E}">
        <p14:creationId xmlns:p14="http://schemas.microsoft.com/office/powerpoint/2010/main" val="33266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circle(in)">
                                      <p:cBhvr>
                                        <p:cTn id="7" dur="2000"/>
                                        <p:tgtEl>
                                          <p:spTgt spid="6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ircle(in)">
                                      <p:cBhvr>
                                        <p:cTn id="10" dur="2000"/>
                                        <p:tgtEl>
                                          <p:spTgt spid="54"/>
                                        </p:tgtEl>
                                      </p:cBhvr>
                                    </p:animEffect>
                                  </p:childTnLst>
                                </p:cTn>
                              </p:par>
                            </p:childTnLst>
                          </p:cTn>
                        </p:par>
                        <p:par>
                          <p:cTn id="11" fill="hold">
                            <p:stCondLst>
                              <p:cond delay="2000"/>
                            </p:stCondLst>
                            <p:childTnLst>
                              <p:par>
                                <p:cTn id="12" presetID="6" presetClass="entr" presetSubtype="16"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in)">
                                      <p:cBhvr>
                                        <p:cTn id="14" dur="3000"/>
                                        <p:tgtEl>
                                          <p:spTgt spid="48"/>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in)">
                                      <p:cBhvr>
                                        <p:cTn id="17" dur="30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4" grpId="0" animBg="1"/>
      <p:bldP spid="61"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EA9B-0BEB-47C7-BB1C-5B907A837991}"/>
              </a:ext>
            </a:extLst>
          </p:cNvPr>
          <p:cNvSpPr>
            <a:spLocks noGrp="1"/>
          </p:cNvSpPr>
          <p:nvPr>
            <p:ph type="title"/>
          </p:nvPr>
        </p:nvSpPr>
        <p:spPr/>
        <p:txBody>
          <a:bodyPr/>
          <a:lstStyle/>
          <a:p>
            <a:r>
              <a:rPr lang="en-US" dirty="0"/>
              <a:t>Robustness</a:t>
            </a:r>
          </a:p>
        </p:txBody>
      </p:sp>
      <p:sp>
        <p:nvSpPr>
          <p:cNvPr id="3" name="Content Placeholder 2">
            <a:extLst>
              <a:ext uri="{FF2B5EF4-FFF2-40B4-BE49-F238E27FC236}">
                <a16:creationId xmlns:a16="http://schemas.microsoft.com/office/drawing/2014/main" id="{D5205389-110C-4DC8-9189-EC3A6D2672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3AD15A-15ED-495E-8FC0-C41959A993E9}"/>
              </a:ext>
            </a:extLst>
          </p:cNvPr>
          <p:cNvPicPr>
            <a:picLocks noChangeAspect="1"/>
          </p:cNvPicPr>
          <p:nvPr/>
        </p:nvPicPr>
        <p:blipFill>
          <a:blip r:embed="rId2"/>
          <a:stretch>
            <a:fillRect/>
          </a:stretch>
        </p:blipFill>
        <p:spPr>
          <a:xfrm>
            <a:off x="838200" y="971904"/>
            <a:ext cx="10087972" cy="5359235"/>
          </a:xfrm>
          <a:prstGeom prst="rect">
            <a:avLst/>
          </a:prstGeom>
        </p:spPr>
      </p:pic>
    </p:spTree>
    <p:extLst>
      <p:ext uri="{BB962C8B-B14F-4D97-AF65-F5344CB8AC3E}">
        <p14:creationId xmlns:p14="http://schemas.microsoft.com/office/powerpoint/2010/main" val="1066855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E5E6-5996-412D-B042-E7AFA622DA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846559-8AA9-45DD-A83E-0F1A2AB86B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7B589-836B-42F5-991E-0D035CB30B90}"/>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0E31BCC1-A411-476E-9824-979C26DB1FD3}"/>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63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3A70-B7E8-4141-82E3-2F4A66001C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FE6BAB-DC7D-4941-949E-62590077825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DD7CD4-3FE6-438D-B8B8-99AD3AD1AF15}"/>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4E5952D8-5274-45F2-91D5-9204BD8BA01D}"/>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60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E54A-AFB4-41B1-9890-7B4C77606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F248BD-606E-4C3A-9192-EDE828A1E0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58FA64-C411-4CC3-ABD1-4EA74F62F059}"/>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8BA4F0C8-A8B6-48E5-8743-EC18E74AF8E8}"/>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145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9930-ED6D-439F-8079-1B05F4ECD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2771BB-5F50-45E7-96C7-ADD016AC85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8581C8-B8B4-41E9-8278-26B5C0582BF2}"/>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F1EF3E5E-4BBC-4174-B5E8-B1D45976611C}"/>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91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281C-C0C1-40FC-972E-2E2BA65034B3}"/>
              </a:ext>
            </a:extLst>
          </p:cNvPr>
          <p:cNvSpPr>
            <a:spLocks noGrp="1"/>
          </p:cNvSpPr>
          <p:nvPr>
            <p:ph type="title"/>
          </p:nvPr>
        </p:nvSpPr>
        <p:spPr/>
        <p:txBody>
          <a:bodyPr/>
          <a:lstStyle/>
          <a:p>
            <a:r>
              <a:rPr lang="en-US" dirty="0"/>
              <a:t>Our BEM Formulation </a:t>
            </a:r>
            <a:r>
              <a:rPr lang="en-US" dirty="0" err="1"/>
              <a:t>v.s</a:t>
            </a:r>
            <a:r>
              <a:rPr lang="en-US" dirty="0"/>
              <a:t>. A Possible FEM Operator</a:t>
            </a:r>
          </a:p>
        </p:txBody>
      </p:sp>
      <p:sp>
        <p:nvSpPr>
          <p:cNvPr id="3" name="Content Placeholder 2">
            <a:extLst>
              <a:ext uri="{FF2B5EF4-FFF2-40B4-BE49-F238E27FC236}">
                <a16:creationId xmlns:a16="http://schemas.microsoft.com/office/drawing/2014/main" id="{3A7F2481-F40B-4AD2-BFB6-DD4EB5F75F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B03908-9C5D-407C-8C08-BB48F810962B}"/>
              </a:ext>
            </a:extLst>
          </p:cNvPr>
          <p:cNvPicPr>
            <a:picLocks noChangeAspect="1"/>
          </p:cNvPicPr>
          <p:nvPr/>
        </p:nvPicPr>
        <p:blipFill>
          <a:blip r:embed="rId2"/>
          <a:stretch>
            <a:fillRect/>
          </a:stretch>
        </p:blipFill>
        <p:spPr>
          <a:xfrm>
            <a:off x="3294169" y="814388"/>
            <a:ext cx="8059631" cy="6043611"/>
          </a:xfrm>
          <a:prstGeom prst="rect">
            <a:avLst/>
          </a:prstGeom>
        </p:spPr>
      </p:pic>
      <p:pic>
        <p:nvPicPr>
          <p:cNvPr id="6" name="Picture 5">
            <a:extLst>
              <a:ext uri="{FF2B5EF4-FFF2-40B4-BE49-F238E27FC236}">
                <a16:creationId xmlns:a16="http://schemas.microsoft.com/office/drawing/2014/main" id="{559D03DF-DDAC-4A0C-B887-78D72A2FF639}"/>
              </a:ext>
            </a:extLst>
          </p:cNvPr>
          <p:cNvPicPr>
            <a:picLocks noChangeAspect="1"/>
          </p:cNvPicPr>
          <p:nvPr/>
        </p:nvPicPr>
        <p:blipFill>
          <a:blip r:embed="rId3"/>
          <a:stretch>
            <a:fillRect/>
          </a:stretch>
        </p:blipFill>
        <p:spPr>
          <a:xfrm>
            <a:off x="838200" y="863600"/>
            <a:ext cx="1924050" cy="1924050"/>
          </a:xfrm>
          <a:prstGeom prst="rect">
            <a:avLst/>
          </a:prstGeom>
        </p:spPr>
      </p:pic>
      <p:pic>
        <p:nvPicPr>
          <p:cNvPr id="7" name="Picture 6">
            <a:extLst>
              <a:ext uri="{FF2B5EF4-FFF2-40B4-BE49-F238E27FC236}">
                <a16:creationId xmlns:a16="http://schemas.microsoft.com/office/drawing/2014/main" id="{0A6E8E87-8305-47CD-9FB0-A19B30202C70}"/>
              </a:ext>
            </a:extLst>
          </p:cNvPr>
          <p:cNvPicPr>
            <a:picLocks noChangeAspect="1"/>
          </p:cNvPicPr>
          <p:nvPr/>
        </p:nvPicPr>
        <p:blipFill>
          <a:blip r:embed="rId4"/>
          <a:stretch>
            <a:fillRect/>
          </a:stretch>
        </p:blipFill>
        <p:spPr>
          <a:xfrm>
            <a:off x="838200" y="2874169"/>
            <a:ext cx="1924050" cy="1924050"/>
          </a:xfrm>
          <a:prstGeom prst="rect">
            <a:avLst/>
          </a:prstGeom>
        </p:spPr>
      </p:pic>
      <p:pic>
        <p:nvPicPr>
          <p:cNvPr id="8" name="Picture 7">
            <a:extLst>
              <a:ext uri="{FF2B5EF4-FFF2-40B4-BE49-F238E27FC236}">
                <a16:creationId xmlns:a16="http://schemas.microsoft.com/office/drawing/2014/main" id="{FCCAA836-787E-485D-9D12-23813DFD7CFE}"/>
              </a:ext>
            </a:extLst>
          </p:cNvPr>
          <p:cNvPicPr>
            <a:picLocks noChangeAspect="1"/>
          </p:cNvPicPr>
          <p:nvPr/>
        </p:nvPicPr>
        <p:blipFill>
          <a:blip r:embed="rId5"/>
          <a:stretch>
            <a:fillRect/>
          </a:stretch>
        </p:blipFill>
        <p:spPr>
          <a:xfrm>
            <a:off x="838200" y="4884738"/>
            <a:ext cx="1924050" cy="1952625"/>
          </a:xfrm>
          <a:prstGeom prst="rect">
            <a:avLst/>
          </a:prstGeom>
        </p:spPr>
      </p:pic>
    </p:spTree>
    <p:extLst>
      <p:ext uri="{BB962C8B-B14F-4D97-AF65-F5344CB8AC3E}">
        <p14:creationId xmlns:p14="http://schemas.microsoft.com/office/powerpoint/2010/main" val="4215408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7125-52ED-4E20-8A53-1BD5D521371D}"/>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387A415D-D693-4E77-B4F9-A67C005226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2E02C4-20BC-484E-B914-E072118A872C}"/>
              </a:ext>
            </a:extLst>
          </p:cNvPr>
          <p:cNvPicPr>
            <a:picLocks noChangeAspect="1"/>
          </p:cNvPicPr>
          <p:nvPr/>
        </p:nvPicPr>
        <p:blipFill>
          <a:blip r:embed="rId3"/>
          <a:stretch>
            <a:fillRect/>
          </a:stretch>
        </p:blipFill>
        <p:spPr>
          <a:xfrm>
            <a:off x="0" y="139"/>
            <a:ext cx="12192000" cy="6857721"/>
          </a:xfrm>
          <a:prstGeom prst="rect">
            <a:avLst/>
          </a:prstGeom>
        </p:spPr>
      </p:pic>
      <p:sp>
        <p:nvSpPr>
          <p:cNvPr id="6" name="Rectangle 5">
            <a:extLst>
              <a:ext uri="{FF2B5EF4-FFF2-40B4-BE49-F238E27FC236}">
                <a16:creationId xmlns:a16="http://schemas.microsoft.com/office/drawing/2014/main" id="{F7C303F6-D926-46A8-85FC-072EB58DA597}"/>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735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BDC0-BAEA-4FA2-8629-D45AB568B95D}"/>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68C26117-A4B7-40AD-8B26-2185978EE3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1C0494D-BE25-4975-9BA4-22D13BEF0439}"/>
              </a:ext>
            </a:extLst>
          </p:cNvPr>
          <p:cNvPicPr>
            <a:picLocks noChangeAspect="1"/>
          </p:cNvPicPr>
          <p:nvPr/>
        </p:nvPicPr>
        <p:blipFill>
          <a:blip r:embed="rId2"/>
          <a:stretch>
            <a:fillRect/>
          </a:stretch>
        </p:blipFill>
        <p:spPr>
          <a:xfrm>
            <a:off x="0" y="139"/>
            <a:ext cx="12192000" cy="6857721"/>
          </a:xfrm>
          <a:prstGeom prst="rect">
            <a:avLst/>
          </a:prstGeom>
        </p:spPr>
      </p:pic>
      <p:pic>
        <p:nvPicPr>
          <p:cNvPr id="7" name="Picture 6">
            <a:extLst>
              <a:ext uri="{FF2B5EF4-FFF2-40B4-BE49-F238E27FC236}">
                <a16:creationId xmlns:a16="http://schemas.microsoft.com/office/drawing/2014/main" id="{D806D82B-200D-4A24-A511-2CAF637C150A}"/>
              </a:ext>
            </a:extLst>
          </p:cNvPr>
          <p:cNvPicPr>
            <a:picLocks noChangeAspect="1"/>
          </p:cNvPicPr>
          <p:nvPr/>
        </p:nvPicPr>
        <p:blipFill rotWithShape="1">
          <a:blip r:embed="rId3"/>
          <a:srcRect l="5599" t="11944" r="5423" b="4722"/>
          <a:stretch/>
        </p:blipFill>
        <p:spPr>
          <a:xfrm>
            <a:off x="9786938" y="5566034"/>
            <a:ext cx="2405062" cy="1267768"/>
          </a:xfrm>
          <a:prstGeom prst="rect">
            <a:avLst/>
          </a:prstGeom>
        </p:spPr>
      </p:pic>
    </p:spTree>
    <p:extLst>
      <p:ext uri="{BB962C8B-B14F-4D97-AF65-F5344CB8AC3E}">
        <p14:creationId xmlns:p14="http://schemas.microsoft.com/office/powerpoint/2010/main" val="4107283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5FE4-64BA-4ADB-A9F0-EADEC3109A3F}"/>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F5A04C89-64A5-4D53-A4AA-5293EA7AC98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E6ECFF-54FB-4843-942B-26AE3DF60926}"/>
              </a:ext>
            </a:extLst>
          </p:cNvPr>
          <p:cNvPicPr>
            <a:picLocks noChangeAspect="1"/>
          </p:cNvPicPr>
          <p:nvPr/>
        </p:nvPicPr>
        <p:blipFill>
          <a:blip r:embed="rId2"/>
          <a:stretch>
            <a:fillRect/>
          </a:stretch>
        </p:blipFill>
        <p:spPr>
          <a:xfrm>
            <a:off x="0" y="139"/>
            <a:ext cx="12192000" cy="6857721"/>
          </a:xfrm>
          <a:prstGeom prst="rect">
            <a:avLst/>
          </a:prstGeom>
        </p:spPr>
      </p:pic>
      <p:pic>
        <p:nvPicPr>
          <p:cNvPr id="7" name="Picture 6">
            <a:extLst>
              <a:ext uri="{FF2B5EF4-FFF2-40B4-BE49-F238E27FC236}">
                <a16:creationId xmlns:a16="http://schemas.microsoft.com/office/drawing/2014/main" id="{40489421-DA9E-4B3C-AC02-E8E2757EAEF0}"/>
              </a:ext>
            </a:extLst>
          </p:cNvPr>
          <p:cNvPicPr>
            <a:picLocks noChangeAspect="1"/>
          </p:cNvPicPr>
          <p:nvPr/>
        </p:nvPicPr>
        <p:blipFill rotWithShape="1">
          <a:blip r:embed="rId3"/>
          <a:srcRect l="5599" t="11944" r="5423" b="4722"/>
          <a:stretch/>
        </p:blipFill>
        <p:spPr>
          <a:xfrm>
            <a:off x="9786938" y="5566034"/>
            <a:ext cx="2405062" cy="1267768"/>
          </a:xfrm>
          <a:prstGeom prst="rect">
            <a:avLst/>
          </a:prstGeom>
        </p:spPr>
      </p:pic>
    </p:spTree>
    <p:extLst>
      <p:ext uri="{BB962C8B-B14F-4D97-AF65-F5344CB8AC3E}">
        <p14:creationId xmlns:p14="http://schemas.microsoft.com/office/powerpoint/2010/main" val="1479505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E13F-FA5B-4262-8F97-A922F6D127C3}"/>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DDB800AB-EBFB-433B-9F9C-9D2A71CBF73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92A1760-AD0B-4813-9709-48F55661FA9D}"/>
              </a:ext>
            </a:extLst>
          </p:cNvPr>
          <p:cNvPicPr>
            <a:picLocks noChangeAspect="1"/>
          </p:cNvPicPr>
          <p:nvPr/>
        </p:nvPicPr>
        <p:blipFill>
          <a:blip r:embed="rId2"/>
          <a:stretch>
            <a:fillRect/>
          </a:stretch>
        </p:blipFill>
        <p:spPr>
          <a:xfrm>
            <a:off x="0" y="139"/>
            <a:ext cx="12192000" cy="6857721"/>
          </a:xfrm>
          <a:prstGeom prst="rect">
            <a:avLst/>
          </a:prstGeom>
        </p:spPr>
      </p:pic>
      <p:pic>
        <p:nvPicPr>
          <p:cNvPr id="7" name="Picture 6">
            <a:extLst>
              <a:ext uri="{FF2B5EF4-FFF2-40B4-BE49-F238E27FC236}">
                <a16:creationId xmlns:a16="http://schemas.microsoft.com/office/drawing/2014/main" id="{1BFAA0F6-EFD1-426C-9DD7-9FB65727DEDF}"/>
              </a:ext>
            </a:extLst>
          </p:cNvPr>
          <p:cNvPicPr>
            <a:picLocks noChangeAspect="1"/>
          </p:cNvPicPr>
          <p:nvPr/>
        </p:nvPicPr>
        <p:blipFill rotWithShape="1">
          <a:blip r:embed="rId3"/>
          <a:srcRect l="5599" t="11944" r="5423" b="4722"/>
          <a:stretch/>
        </p:blipFill>
        <p:spPr>
          <a:xfrm>
            <a:off x="9786938" y="5566034"/>
            <a:ext cx="2405062" cy="1267768"/>
          </a:xfrm>
          <a:prstGeom prst="rect">
            <a:avLst/>
          </a:prstGeom>
        </p:spPr>
      </p:pic>
    </p:spTree>
    <p:extLst>
      <p:ext uri="{BB962C8B-B14F-4D97-AF65-F5344CB8AC3E}">
        <p14:creationId xmlns:p14="http://schemas.microsoft.com/office/powerpoint/2010/main" val="237369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96FC-5051-4572-B5CE-29969AB280F8}"/>
              </a:ext>
            </a:extLst>
          </p:cNvPr>
          <p:cNvSpPr>
            <a:spLocks noGrp="1"/>
          </p:cNvSpPr>
          <p:nvPr>
            <p:ph type="title"/>
          </p:nvPr>
        </p:nvSpPr>
        <p:spPr/>
        <p:txBody>
          <a:bodyPr>
            <a:normAutofit/>
          </a:bodyPr>
          <a:lstStyle/>
          <a:p>
            <a:r>
              <a:rPr lang="en-US" dirty="0"/>
              <a:t>Review: M</a:t>
            </a:r>
            <a:r>
              <a:rPr lang="en-US" altLang="zh-CN" dirty="0"/>
              <a:t>otivations in I</a:t>
            </a:r>
            <a:r>
              <a:rPr lang="en-US" dirty="0"/>
              <a:t>ntrinsic S</a:t>
            </a:r>
            <a:r>
              <a:rPr lang="en-US" altLang="zh-CN" dirty="0"/>
              <a:t>hape Analysis</a:t>
            </a:r>
            <a:endParaRPr lang="en-US" dirty="0"/>
          </a:p>
        </p:txBody>
      </p:sp>
      <p:sp>
        <p:nvSpPr>
          <p:cNvPr id="3" name="Content Placeholder 2">
            <a:extLst>
              <a:ext uri="{FF2B5EF4-FFF2-40B4-BE49-F238E27FC236}">
                <a16:creationId xmlns:a16="http://schemas.microsoft.com/office/drawing/2014/main" id="{D82D691C-6E6A-4779-ADD1-ECCC6DF04CD8}"/>
              </a:ext>
            </a:extLst>
          </p:cNvPr>
          <p:cNvSpPr>
            <a:spLocks noGrp="1"/>
          </p:cNvSpPr>
          <p:nvPr>
            <p:ph idx="1"/>
          </p:nvPr>
        </p:nvSpPr>
        <p:spPr>
          <a:xfrm>
            <a:off x="838200" y="1136089"/>
            <a:ext cx="10515600" cy="4351338"/>
          </a:xfrm>
        </p:spPr>
        <p:txBody>
          <a:bodyPr/>
          <a:lstStyle/>
          <a:p>
            <a:pPr marL="0" indent="0">
              <a:buNone/>
            </a:pPr>
            <a:r>
              <a:rPr lang="en-US" dirty="0">
                <a:solidFill>
                  <a:srgbClr val="00B050"/>
                </a:solidFill>
              </a:rPr>
              <a:t>Intrinsic</a:t>
            </a:r>
            <a:r>
              <a:rPr lang="en-US" dirty="0"/>
              <a:t> approaches are invariant to isometry (“pose invariant”).</a:t>
            </a:r>
          </a:p>
          <a:p>
            <a:pPr marL="0" indent="0">
              <a:buNone/>
            </a:pPr>
            <a:r>
              <a:rPr lang="en-US" dirty="0"/>
              <a:t>Real-world objects are usually subject to (near-) isometries.</a:t>
            </a:r>
          </a:p>
        </p:txBody>
      </p:sp>
      <p:grpSp>
        <p:nvGrpSpPr>
          <p:cNvPr id="6" name="Group 5">
            <a:extLst>
              <a:ext uri="{FF2B5EF4-FFF2-40B4-BE49-F238E27FC236}">
                <a16:creationId xmlns:a16="http://schemas.microsoft.com/office/drawing/2014/main" id="{02944B82-D246-428D-B4C7-F7FDAD00EFC2}"/>
              </a:ext>
            </a:extLst>
          </p:cNvPr>
          <p:cNvGrpSpPr/>
          <p:nvPr/>
        </p:nvGrpSpPr>
        <p:grpSpPr>
          <a:xfrm>
            <a:off x="6023669" y="3288703"/>
            <a:ext cx="6534330" cy="3519094"/>
            <a:chOff x="1305188" y="3115622"/>
            <a:chExt cx="6534330" cy="3519094"/>
          </a:xfrm>
        </p:grpSpPr>
        <p:pic>
          <p:nvPicPr>
            <p:cNvPr id="4" name="Picture 3">
              <a:extLst>
                <a:ext uri="{FF2B5EF4-FFF2-40B4-BE49-F238E27FC236}">
                  <a16:creationId xmlns:a16="http://schemas.microsoft.com/office/drawing/2014/main" id="{A239C738-2217-45D5-B5DB-1ECE1278FBD0}"/>
                </a:ext>
              </a:extLst>
            </p:cNvPr>
            <p:cNvPicPr>
              <a:picLocks noChangeAspect="1"/>
            </p:cNvPicPr>
            <p:nvPr/>
          </p:nvPicPr>
          <p:blipFill>
            <a:blip r:embed="rId3"/>
            <a:stretch>
              <a:fillRect/>
            </a:stretch>
          </p:blipFill>
          <p:spPr>
            <a:xfrm>
              <a:off x="1305188" y="3115622"/>
              <a:ext cx="6129476" cy="3519094"/>
            </a:xfrm>
            <a:prstGeom prst="rect">
              <a:avLst/>
            </a:prstGeom>
          </p:spPr>
        </p:pic>
        <p:sp>
          <p:nvSpPr>
            <p:cNvPr id="5" name="Rectangle 4">
              <a:extLst>
                <a:ext uri="{FF2B5EF4-FFF2-40B4-BE49-F238E27FC236}">
                  <a16:creationId xmlns:a16="http://schemas.microsoft.com/office/drawing/2014/main" id="{E78B1FFE-93AA-4773-9F8F-E98A00C6C7BD}"/>
                </a:ext>
              </a:extLst>
            </p:cNvPr>
            <p:cNvSpPr/>
            <p:nvPr/>
          </p:nvSpPr>
          <p:spPr>
            <a:xfrm>
              <a:off x="6850690" y="3615070"/>
              <a:ext cx="988828" cy="1041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FC3BCFD-8488-4678-9D29-33BA2CD7A6BB}"/>
                  </a:ext>
                </a:extLst>
              </p:cNvPr>
              <p:cNvSpPr/>
              <p:nvPr/>
            </p:nvSpPr>
            <p:spPr>
              <a:xfrm>
                <a:off x="2973890" y="2263066"/>
                <a:ext cx="5362750" cy="513282"/>
              </a:xfrm>
              <a:prstGeom prst="rect">
                <a:avLst/>
              </a:prstGeom>
            </p:spPr>
            <p:txBody>
              <a:bodyPr wrap="square">
                <a:spAutoFit/>
              </a:bodyPr>
              <a:lstStyle/>
              <a:p>
                <a:r>
                  <a:rPr lang="en-US" sz="2600" dirty="0">
                    <a:solidFill>
                      <a:prstClr val="black"/>
                    </a:solidFill>
                    <a:latin typeface="Calibri Light" panose="020F0302020204030204"/>
                  </a:rPr>
                  <a:t>Isometry </a:t>
                </a:r>
                <a14:m>
                  <m:oMath xmlns:m="http://schemas.openxmlformats.org/officeDocument/2006/math">
                    <m:r>
                      <a:rPr lang="en-US" sz="2800" i="1">
                        <a:latin typeface="Cambria Math" panose="02040503050406030204" pitchFamily="18" charset="0"/>
                        <a:ea typeface="Cambria Math" panose="02040503050406030204" pitchFamily="18" charset="0"/>
                      </a:rPr>
                      <m:t>𝒯</m:t>
                    </m:r>
                  </m:oMath>
                </a14:m>
                <a:r>
                  <a:rPr lang="en-US" sz="2600" dirty="0">
                    <a:solidFill>
                      <a:prstClr val="black"/>
                    </a:solidFill>
                    <a:latin typeface="Calibri Light" panose="020F0302020204030204"/>
                  </a:rPr>
                  <a:t>: length-preserving map</a:t>
                </a:r>
                <a:endParaRPr lang="en-US" dirty="0"/>
              </a:p>
            </p:txBody>
          </p:sp>
        </mc:Choice>
        <mc:Fallback xmlns="">
          <p:sp>
            <p:nvSpPr>
              <p:cNvPr id="22" name="Rectangle 21">
                <a:extLst>
                  <a:ext uri="{FF2B5EF4-FFF2-40B4-BE49-F238E27FC236}">
                    <a16:creationId xmlns:a16="http://schemas.microsoft.com/office/drawing/2014/main" id="{2FC3BCFD-8488-4678-9D29-33BA2CD7A6BB}"/>
                  </a:ext>
                </a:extLst>
              </p:cNvPr>
              <p:cNvSpPr>
                <a:spLocks noRot="1" noChangeAspect="1" noMove="1" noResize="1" noEditPoints="1" noAdjustHandles="1" noChangeArrowheads="1" noChangeShapeType="1" noTextEdit="1"/>
              </p:cNvSpPr>
              <p:nvPr/>
            </p:nvSpPr>
            <p:spPr>
              <a:xfrm>
                <a:off x="2973890" y="2263066"/>
                <a:ext cx="5362750" cy="513282"/>
              </a:xfrm>
              <a:prstGeom prst="rect">
                <a:avLst/>
              </a:prstGeom>
              <a:blipFill>
                <a:blip r:embed="rId4"/>
                <a:stretch>
                  <a:fillRect l="-2045" t="-5952" b="-30952"/>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C1A2D2B8-1383-4680-9003-D2DBE27D8C42}"/>
              </a:ext>
            </a:extLst>
          </p:cNvPr>
          <p:cNvGrpSpPr/>
          <p:nvPr/>
        </p:nvGrpSpPr>
        <p:grpSpPr>
          <a:xfrm>
            <a:off x="7827429" y="3101382"/>
            <a:ext cx="968991" cy="686769"/>
            <a:chOff x="2145286" y="4085035"/>
            <a:chExt cx="968991" cy="686769"/>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5604C8-966A-410E-BB25-901F5285338A}"/>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30" name="TextBox 29">
                  <a:extLst>
                    <a:ext uri="{FF2B5EF4-FFF2-40B4-BE49-F238E27FC236}">
                      <a16:creationId xmlns:a16="http://schemas.microsoft.com/office/drawing/2014/main" id="{955604C8-966A-410E-BB25-901F5285338A}"/>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7"/>
                  <a:stretch>
                    <a:fillRect l="-25000" r="-22222" b="-6667"/>
                  </a:stretch>
                </a:blipFill>
              </p:spPr>
              <p:txBody>
                <a:bodyPr/>
                <a:lstStyle/>
                <a:p>
                  <a:r>
                    <a:rPr lang="en-US">
                      <a:noFill/>
                    </a:rPr>
                    <a:t> </a:t>
                  </a:r>
                </a:p>
              </p:txBody>
            </p:sp>
          </mc:Fallback>
        </mc:AlternateContent>
        <p:sp>
          <p:nvSpPr>
            <p:cNvPr id="31" name="Freeform: Shape 30">
              <a:extLst>
                <a:ext uri="{FF2B5EF4-FFF2-40B4-BE49-F238E27FC236}">
                  <a16:creationId xmlns:a16="http://schemas.microsoft.com/office/drawing/2014/main" id="{3D8D6A21-9727-41BC-9D6A-2BF606F06979}"/>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id="{FB124726-03D5-4DFF-AE98-623F453D1363}"/>
              </a:ext>
            </a:extLst>
          </p:cNvPr>
          <p:cNvSpPr/>
          <p:nvPr/>
        </p:nvSpPr>
        <p:spPr>
          <a:xfrm>
            <a:off x="6936893" y="5637149"/>
            <a:ext cx="793548" cy="1034673"/>
          </a:xfrm>
          <a:custGeom>
            <a:avLst/>
            <a:gdLst>
              <a:gd name="connsiteX0" fmla="*/ 97659 w 793548"/>
              <a:gd name="connsiteY0" fmla="*/ 1034673 h 1034673"/>
              <a:gd name="connsiteX1" fmla="*/ 41561 w 793548"/>
              <a:gd name="connsiteY1" fmla="*/ 888818 h 1034673"/>
              <a:gd name="connsiteX2" fmla="*/ 103269 w 793548"/>
              <a:gd name="connsiteY2" fmla="*/ 658816 h 1034673"/>
              <a:gd name="connsiteX3" fmla="*/ 97659 w 793548"/>
              <a:gd name="connsiteY3" fmla="*/ 541009 h 1034673"/>
              <a:gd name="connsiteX4" fmla="*/ 58391 w 793548"/>
              <a:gd name="connsiteY4" fmla="*/ 434423 h 1034673"/>
              <a:gd name="connsiteX5" fmla="*/ 2293 w 793548"/>
              <a:gd name="connsiteY5" fmla="*/ 395154 h 1034673"/>
              <a:gd name="connsiteX6" fmla="*/ 142538 w 793548"/>
              <a:gd name="connsiteY6" fmla="*/ 159542 h 1034673"/>
              <a:gd name="connsiteX7" fmla="*/ 204246 w 793548"/>
              <a:gd name="connsiteY7" fmla="*/ 41736 h 1034673"/>
              <a:gd name="connsiteX8" fmla="*/ 282783 w 793548"/>
              <a:gd name="connsiteY8" fmla="*/ 8077 h 1034673"/>
              <a:gd name="connsiteX9" fmla="*/ 406199 w 793548"/>
              <a:gd name="connsiteY9" fmla="*/ 8077 h 1034673"/>
              <a:gd name="connsiteX10" fmla="*/ 490347 w 793548"/>
              <a:gd name="connsiteY10" fmla="*/ 97834 h 1034673"/>
              <a:gd name="connsiteX11" fmla="*/ 681080 w 793548"/>
              <a:gd name="connsiteY11" fmla="*/ 271738 h 1034673"/>
              <a:gd name="connsiteX12" fmla="*/ 776447 w 793548"/>
              <a:gd name="connsiteY12" fmla="*/ 383935 h 1034673"/>
              <a:gd name="connsiteX13" fmla="*/ 664251 w 793548"/>
              <a:gd name="connsiteY13" fmla="*/ 512960 h 1034673"/>
              <a:gd name="connsiteX14" fmla="*/ 681080 w 793548"/>
              <a:gd name="connsiteY14" fmla="*/ 597108 h 1034673"/>
              <a:gd name="connsiteX15" fmla="*/ 703520 w 793548"/>
              <a:gd name="connsiteY15" fmla="*/ 692474 h 1034673"/>
              <a:gd name="connsiteX16" fmla="*/ 793277 w 793548"/>
              <a:gd name="connsiteY16" fmla="*/ 883208 h 1034673"/>
              <a:gd name="connsiteX17" fmla="*/ 725959 w 793548"/>
              <a:gd name="connsiteY17" fmla="*/ 1017844 h 103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548" h="1034673">
                <a:moveTo>
                  <a:pt x="97659" y="1034673"/>
                </a:moveTo>
                <a:cubicBezTo>
                  <a:pt x="69142" y="993067"/>
                  <a:pt x="40626" y="951461"/>
                  <a:pt x="41561" y="888818"/>
                </a:cubicBezTo>
                <a:cubicBezTo>
                  <a:pt x="42496" y="826175"/>
                  <a:pt x="93919" y="716784"/>
                  <a:pt x="103269" y="658816"/>
                </a:cubicBezTo>
                <a:cubicBezTo>
                  <a:pt x="112619" y="600848"/>
                  <a:pt x="105139" y="578408"/>
                  <a:pt x="97659" y="541009"/>
                </a:cubicBezTo>
                <a:cubicBezTo>
                  <a:pt x="90179" y="503610"/>
                  <a:pt x="74285" y="458732"/>
                  <a:pt x="58391" y="434423"/>
                </a:cubicBezTo>
                <a:cubicBezTo>
                  <a:pt x="42497" y="410114"/>
                  <a:pt x="-11731" y="440967"/>
                  <a:pt x="2293" y="395154"/>
                </a:cubicBezTo>
                <a:cubicBezTo>
                  <a:pt x="16317" y="349341"/>
                  <a:pt x="108879" y="218445"/>
                  <a:pt x="142538" y="159542"/>
                </a:cubicBezTo>
                <a:cubicBezTo>
                  <a:pt x="176197" y="100639"/>
                  <a:pt x="180872" y="66980"/>
                  <a:pt x="204246" y="41736"/>
                </a:cubicBezTo>
                <a:cubicBezTo>
                  <a:pt x="227620" y="16492"/>
                  <a:pt x="249124" y="13687"/>
                  <a:pt x="282783" y="8077"/>
                </a:cubicBezTo>
                <a:cubicBezTo>
                  <a:pt x="316442" y="2467"/>
                  <a:pt x="371605" y="-6882"/>
                  <a:pt x="406199" y="8077"/>
                </a:cubicBezTo>
                <a:cubicBezTo>
                  <a:pt x="440793" y="23036"/>
                  <a:pt x="444534" y="53891"/>
                  <a:pt x="490347" y="97834"/>
                </a:cubicBezTo>
                <a:cubicBezTo>
                  <a:pt x="536160" y="141777"/>
                  <a:pt x="633397" y="224055"/>
                  <a:pt x="681080" y="271738"/>
                </a:cubicBezTo>
                <a:cubicBezTo>
                  <a:pt x="728763" y="319421"/>
                  <a:pt x="779252" y="343731"/>
                  <a:pt x="776447" y="383935"/>
                </a:cubicBezTo>
                <a:cubicBezTo>
                  <a:pt x="773642" y="424139"/>
                  <a:pt x="680145" y="477431"/>
                  <a:pt x="664251" y="512960"/>
                </a:cubicBezTo>
                <a:cubicBezTo>
                  <a:pt x="648357" y="548489"/>
                  <a:pt x="674535" y="567189"/>
                  <a:pt x="681080" y="597108"/>
                </a:cubicBezTo>
                <a:cubicBezTo>
                  <a:pt x="687625" y="627027"/>
                  <a:pt x="684820" y="644791"/>
                  <a:pt x="703520" y="692474"/>
                </a:cubicBezTo>
                <a:cubicBezTo>
                  <a:pt x="722220" y="740157"/>
                  <a:pt x="789537" y="828980"/>
                  <a:pt x="793277" y="883208"/>
                </a:cubicBezTo>
                <a:cubicBezTo>
                  <a:pt x="797017" y="937436"/>
                  <a:pt x="761488" y="977640"/>
                  <a:pt x="725959" y="1017844"/>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6F7A39F-4354-422C-A715-4A78A0C2780A}"/>
              </a:ext>
            </a:extLst>
          </p:cNvPr>
          <p:cNvSpPr/>
          <p:nvPr/>
        </p:nvSpPr>
        <p:spPr>
          <a:xfrm>
            <a:off x="9455549" y="5407423"/>
            <a:ext cx="2562131" cy="1291337"/>
          </a:xfrm>
          <a:custGeom>
            <a:avLst/>
            <a:gdLst>
              <a:gd name="connsiteX0" fmla="*/ 36214 w 2562131"/>
              <a:gd name="connsiteY0" fmla="*/ 1291337 h 1291337"/>
              <a:gd name="connsiteX1" fmla="*/ 18107 w 2562131"/>
              <a:gd name="connsiteY1" fmla="*/ 1164589 h 1291337"/>
              <a:gd name="connsiteX2" fmla="*/ 0 w 2562131"/>
              <a:gd name="connsiteY2" fmla="*/ 1110268 h 1291337"/>
              <a:gd name="connsiteX3" fmla="*/ 18107 w 2562131"/>
              <a:gd name="connsiteY3" fmla="*/ 965413 h 1291337"/>
              <a:gd name="connsiteX4" fmla="*/ 99588 w 2562131"/>
              <a:gd name="connsiteY4" fmla="*/ 829611 h 1291337"/>
              <a:gd name="connsiteX5" fmla="*/ 153909 w 2562131"/>
              <a:gd name="connsiteY5" fmla="*/ 666648 h 1291337"/>
              <a:gd name="connsiteX6" fmla="*/ 298764 w 2562131"/>
              <a:gd name="connsiteY6" fmla="*/ 458419 h 1291337"/>
              <a:gd name="connsiteX7" fmla="*/ 543208 w 2562131"/>
              <a:gd name="connsiteY7" fmla="*/ 177761 h 1291337"/>
              <a:gd name="connsiteX8" fmla="*/ 688063 w 2562131"/>
              <a:gd name="connsiteY8" fmla="*/ 96280 h 1291337"/>
              <a:gd name="connsiteX9" fmla="*/ 869133 w 2562131"/>
              <a:gd name="connsiteY9" fmla="*/ 5745 h 1291337"/>
              <a:gd name="connsiteX10" fmla="*/ 977774 w 2562131"/>
              <a:gd name="connsiteY10" fmla="*/ 14799 h 1291337"/>
              <a:gd name="connsiteX11" fmla="*/ 1258432 w 2562131"/>
              <a:gd name="connsiteY11" fmla="*/ 60066 h 1291337"/>
              <a:gd name="connsiteX12" fmla="*/ 1502875 w 2562131"/>
              <a:gd name="connsiteY12" fmla="*/ 41959 h 1291337"/>
              <a:gd name="connsiteX13" fmla="*/ 1629624 w 2562131"/>
              <a:gd name="connsiteY13" fmla="*/ 32906 h 1291337"/>
              <a:gd name="connsiteX14" fmla="*/ 1729212 w 2562131"/>
              <a:gd name="connsiteY14" fmla="*/ 41959 h 1291337"/>
              <a:gd name="connsiteX15" fmla="*/ 1819747 w 2562131"/>
              <a:gd name="connsiteY15" fmla="*/ 87227 h 1291337"/>
              <a:gd name="connsiteX16" fmla="*/ 1946495 w 2562131"/>
              <a:gd name="connsiteY16" fmla="*/ 132494 h 1291337"/>
              <a:gd name="connsiteX17" fmla="*/ 2145671 w 2562131"/>
              <a:gd name="connsiteY17" fmla="*/ 141547 h 1291337"/>
              <a:gd name="connsiteX18" fmla="*/ 2344848 w 2562131"/>
              <a:gd name="connsiteY18" fmla="*/ 132494 h 1291337"/>
              <a:gd name="connsiteX19" fmla="*/ 2426329 w 2562131"/>
              <a:gd name="connsiteY19" fmla="*/ 96280 h 1291337"/>
              <a:gd name="connsiteX20" fmla="*/ 2507810 w 2562131"/>
              <a:gd name="connsiteY20" fmla="*/ 132494 h 1291337"/>
              <a:gd name="connsiteX21" fmla="*/ 2562131 w 2562131"/>
              <a:gd name="connsiteY21" fmla="*/ 159654 h 12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2131" h="1291337">
                <a:moveTo>
                  <a:pt x="36214" y="1291337"/>
                </a:moveTo>
                <a:cubicBezTo>
                  <a:pt x="30178" y="1243052"/>
                  <a:pt x="24143" y="1194767"/>
                  <a:pt x="18107" y="1164589"/>
                </a:cubicBezTo>
                <a:cubicBezTo>
                  <a:pt x="12071" y="1134411"/>
                  <a:pt x="0" y="1143464"/>
                  <a:pt x="0" y="1110268"/>
                </a:cubicBezTo>
                <a:cubicBezTo>
                  <a:pt x="0" y="1077072"/>
                  <a:pt x="1509" y="1012189"/>
                  <a:pt x="18107" y="965413"/>
                </a:cubicBezTo>
                <a:cubicBezTo>
                  <a:pt x="34705" y="918637"/>
                  <a:pt x="76954" y="879405"/>
                  <a:pt x="99588" y="829611"/>
                </a:cubicBezTo>
                <a:cubicBezTo>
                  <a:pt x="122222" y="779817"/>
                  <a:pt x="120713" y="728513"/>
                  <a:pt x="153909" y="666648"/>
                </a:cubicBezTo>
                <a:cubicBezTo>
                  <a:pt x="187105" y="604783"/>
                  <a:pt x="233881" y="539900"/>
                  <a:pt x="298764" y="458419"/>
                </a:cubicBezTo>
                <a:cubicBezTo>
                  <a:pt x="363647" y="376938"/>
                  <a:pt x="478325" y="238117"/>
                  <a:pt x="543208" y="177761"/>
                </a:cubicBezTo>
                <a:cubicBezTo>
                  <a:pt x="608091" y="117405"/>
                  <a:pt x="633742" y="124949"/>
                  <a:pt x="688063" y="96280"/>
                </a:cubicBezTo>
                <a:cubicBezTo>
                  <a:pt x="742384" y="67611"/>
                  <a:pt x="820848" y="19325"/>
                  <a:pt x="869133" y="5745"/>
                </a:cubicBezTo>
                <a:cubicBezTo>
                  <a:pt x="917418" y="-7835"/>
                  <a:pt x="912891" y="5745"/>
                  <a:pt x="977774" y="14799"/>
                </a:cubicBezTo>
                <a:cubicBezTo>
                  <a:pt x="1042657" y="23852"/>
                  <a:pt x="1170915" y="55539"/>
                  <a:pt x="1258432" y="60066"/>
                </a:cubicBezTo>
                <a:cubicBezTo>
                  <a:pt x="1345949" y="64593"/>
                  <a:pt x="1502875" y="41959"/>
                  <a:pt x="1502875" y="41959"/>
                </a:cubicBezTo>
                <a:cubicBezTo>
                  <a:pt x="1564740" y="37432"/>
                  <a:pt x="1591901" y="32906"/>
                  <a:pt x="1629624" y="32906"/>
                </a:cubicBezTo>
                <a:cubicBezTo>
                  <a:pt x="1667347" y="32906"/>
                  <a:pt x="1697525" y="32905"/>
                  <a:pt x="1729212" y="41959"/>
                </a:cubicBezTo>
                <a:cubicBezTo>
                  <a:pt x="1760899" y="51013"/>
                  <a:pt x="1783533" y="72138"/>
                  <a:pt x="1819747" y="87227"/>
                </a:cubicBezTo>
                <a:cubicBezTo>
                  <a:pt x="1855961" y="102316"/>
                  <a:pt x="1892174" y="123441"/>
                  <a:pt x="1946495" y="132494"/>
                </a:cubicBezTo>
                <a:cubicBezTo>
                  <a:pt x="2000816" y="141547"/>
                  <a:pt x="2079279" y="141547"/>
                  <a:pt x="2145671" y="141547"/>
                </a:cubicBezTo>
                <a:cubicBezTo>
                  <a:pt x="2212063" y="141547"/>
                  <a:pt x="2298072" y="140038"/>
                  <a:pt x="2344848" y="132494"/>
                </a:cubicBezTo>
                <a:cubicBezTo>
                  <a:pt x="2391624" y="124950"/>
                  <a:pt x="2399169" y="96280"/>
                  <a:pt x="2426329" y="96280"/>
                </a:cubicBezTo>
                <a:cubicBezTo>
                  <a:pt x="2453489" y="96280"/>
                  <a:pt x="2485176" y="121932"/>
                  <a:pt x="2507810" y="132494"/>
                </a:cubicBezTo>
                <a:cubicBezTo>
                  <a:pt x="2530444" y="143056"/>
                  <a:pt x="2546287" y="151355"/>
                  <a:pt x="2562131" y="159654"/>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420A9B0-4EBB-490E-A505-C30FF6BD5ADE}"/>
              </a:ext>
            </a:extLst>
          </p:cNvPr>
          <p:cNvSpPr/>
          <p:nvPr/>
        </p:nvSpPr>
        <p:spPr>
          <a:xfrm rot="239076">
            <a:off x="6987321" y="6656908"/>
            <a:ext cx="708338" cy="45719"/>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20" name="Freeform: Shape 19">
            <a:extLst>
              <a:ext uri="{FF2B5EF4-FFF2-40B4-BE49-F238E27FC236}">
                <a16:creationId xmlns:a16="http://schemas.microsoft.com/office/drawing/2014/main" id="{01CF393F-CA64-4D2D-990D-62721DEB11A9}"/>
              </a:ext>
            </a:extLst>
          </p:cNvPr>
          <p:cNvSpPr/>
          <p:nvPr/>
        </p:nvSpPr>
        <p:spPr>
          <a:xfrm>
            <a:off x="9470279" y="5569436"/>
            <a:ext cx="2491854" cy="1157748"/>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grpSp>
        <p:nvGrpSpPr>
          <p:cNvPr id="48" name="Group 47">
            <a:extLst>
              <a:ext uri="{FF2B5EF4-FFF2-40B4-BE49-F238E27FC236}">
                <a16:creationId xmlns:a16="http://schemas.microsoft.com/office/drawing/2014/main" id="{47AA547F-2545-458B-B2DF-0A3FA35E53C8}"/>
              </a:ext>
            </a:extLst>
          </p:cNvPr>
          <p:cNvGrpSpPr/>
          <p:nvPr/>
        </p:nvGrpSpPr>
        <p:grpSpPr>
          <a:xfrm>
            <a:off x="1818558" y="3805273"/>
            <a:ext cx="4277442" cy="3052727"/>
            <a:chOff x="1818558" y="3805273"/>
            <a:chExt cx="4277442" cy="3052727"/>
          </a:xfrm>
        </p:grpSpPr>
        <p:pic>
          <p:nvPicPr>
            <p:cNvPr id="49" name="Picture 48">
              <a:extLst>
                <a:ext uri="{FF2B5EF4-FFF2-40B4-BE49-F238E27FC236}">
                  <a16:creationId xmlns:a16="http://schemas.microsoft.com/office/drawing/2014/main" id="{4804DBFA-1EBD-45AB-9D5A-D5C0A312035F}"/>
                </a:ext>
              </a:extLst>
            </p:cNvPr>
            <p:cNvPicPr>
              <a:picLocks noChangeAspect="1"/>
            </p:cNvPicPr>
            <p:nvPr/>
          </p:nvPicPr>
          <p:blipFill rotWithShape="1">
            <a:blip r:embed="rId8"/>
            <a:srcRect b="4558"/>
            <a:stretch/>
          </p:blipFill>
          <p:spPr>
            <a:xfrm>
              <a:off x="1818558" y="3805273"/>
              <a:ext cx="4277442" cy="3052727"/>
            </a:xfrm>
            <a:prstGeom prst="rect">
              <a:avLst/>
            </a:prstGeom>
          </p:spPr>
        </p:pic>
        <p:sp>
          <p:nvSpPr>
            <p:cNvPr id="50" name="Freeform: Shape 49">
              <a:extLst>
                <a:ext uri="{FF2B5EF4-FFF2-40B4-BE49-F238E27FC236}">
                  <a16:creationId xmlns:a16="http://schemas.microsoft.com/office/drawing/2014/main" id="{4B34B705-4F91-4D47-9D3B-07730EC29B8A}"/>
                </a:ext>
              </a:extLst>
            </p:cNvPr>
            <p:cNvSpPr/>
            <p:nvPr/>
          </p:nvSpPr>
          <p:spPr>
            <a:xfrm>
              <a:off x="2261288" y="4522573"/>
              <a:ext cx="3657599" cy="1581665"/>
            </a:xfrm>
            <a:custGeom>
              <a:avLst/>
              <a:gdLst>
                <a:gd name="connsiteX0" fmla="*/ 816769 w 816769"/>
                <a:gd name="connsiteY0" fmla="*/ 0 h 1152525"/>
                <a:gd name="connsiteX1" fmla="*/ 738187 w 816769"/>
                <a:gd name="connsiteY1" fmla="*/ 19050 h 1152525"/>
                <a:gd name="connsiteX2" fmla="*/ 676275 w 816769"/>
                <a:gd name="connsiteY2" fmla="*/ 73819 h 1152525"/>
                <a:gd name="connsiteX3" fmla="*/ 623887 w 816769"/>
                <a:gd name="connsiteY3" fmla="*/ 135732 h 1152525"/>
                <a:gd name="connsiteX4" fmla="*/ 573881 w 816769"/>
                <a:gd name="connsiteY4" fmla="*/ 223838 h 1152525"/>
                <a:gd name="connsiteX5" fmla="*/ 514350 w 816769"/>
                <a:gd name="connsiteY5" fmla="*/ 340519 h 1152525"/>
                <a:gd name="connsiteX6" fmla="*/ 466725 w 816769"/>
                <a:gd name="connsiteY6" fmla="*/ 445294 h 1152525"/>
                <a:gd name="connsiteX7" fmla="*/ 400050 w 816769"/>
                <a:gd name="connsiteY7" fmla="*/ 602457 h 1152525"/>
                <a:gd name="connsiteX8" fmla="*/ 328612 w 816769"/>
                <a:gd name="connsiteY8" fmla="*/ 771525 h 1152525"/>
                <a:gd name="connsiteX9" fmla="*/ 273844 w 816769"/>
                <a:gd name="connsiteY9" fmla="*/ 883444 h 1152525"/>
                <a:gd name="connsiteX10" fmla="*/ 226219 w 816769"/>
                <a:gd name="connsiteY10" fmla="*/ 957263 h 1152525"/>
                <a:gd name="connsiteX11" fmla="*/ 185737 w 816769"/>
                <a:gd name="connsiteY11" fmla="*/ 1007269 h 1152525"/>
                <a:gd name="connsiteX12" fmla="*/ 142875 w 816769"/>
                <a:gd name="connsiteY12" fmla="*/ 1057275 h 1152525"/>
                <a:gd name="connsiteX13" fmla="*/ 107156 w 816769"/>
                <a:gd name="connsiteY13" fmla="*/ 1092994 h 1152525"/>
                <a:gd name="connsiteX14" fmla="*/ 78581 w 816769"/>
                <a:gd name="connsiteY14" fmla="*/ 1116807 h 1152525"/>
                <a:gd name="connsiteX15" fmla="*/ 4762 w 816769"/>
                <a:gd name="connsiteY15" fmla="*/ 1152525 h 1152525"/>
                <a:gd name="connsiteX16" fmla="*/ 4762 w 816769"/>
                <a:gd name="connsiteY16" fmla="*/ 1152525 h 1152525"/>
                <a:gd name="connsiteX17" fmla="*/ 0 w 816769"/>
                <a:gd name="connsiteY17" fmla="*/ 1152525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6769" h="1152525">
                  <a:moveTo>
                    <a:pt x="816769" y="0"/>
                  </a:moveTo>
                  <a:cubicBezTo>
                    <a:pt x="789186" y="3373"/>
                    <a:pt x="761603" y="6747"/>
                    <a:pt x="738187" y="19050"/>
                  </a:cubicBezTo>
                  <a:cubicBezTo>
                    <a:pt x="714771" y="31353"/>
                    <a:pt x="695325" y="54372"/>
                    <a:pt x="676275" y="73819"/>
                  </a:cubicBezTo>
                  <a:cubicBezTo>
                    <a:pt x="657225" y="93266"/>
                    <a:pt x="640953" y="110729"/>
                    <a:pt x="623887" y="135732"/>
                  </a:cubicBezTo>
                  <a:cubicBezTo>
                    <a:pt x="606821" y="160735"/>
                    <a:pt x="592137" y="189707"/>
                    <a:pt x="573881" y="223838"/>
                  </a:cubicBezTo>
                  <a:cubicBezTo>
                    <a:pt x="555625" y="257969"/>
                    <a:pt x="532209" y="303610"/>
                    <a:pt x="514350" y="340519"/>
                  </a:cubicBezTo>
                  <a:cubicBezTo>
                    <a:pt x="496491" y="377428"/>
                    <a:pt x="485775" y="401638"/>
                    <a:pt x="466725" y="445294"/>
                  </a:cubicBezTo>
                  <a:cubicBezTo>
                    <a:pt x="447675" y="488950"/>
                    <a:pt x="400050" y="602457"/>
                    <a:pt x="400050" y="602457"/>
                  </a:cubicBezTo>
                  <a:cubicBezTo>
                    <a:pt x="377031" y="656829"/>
                    <a:pt x="349646" y="724694"/>
                    <a:pt x="328612" y="771525"/>
                  </a:cubicBezTo>
                  <a:cubicBezTo>
                    <a:pt x="307578" y="818356"/>
                    <a:pt x="290909" y="852488"/>
                    <a:pt x="273844" y="883444"/>
                  </a:cubicBezTo>
                  <a:cubicBezTo>
                    <a:pt x="256779" y="914400"/>
                    <a:pt x="240904" y="936625"/>
                    <a:pt x="226219" y="957263"/>
                  </a:cubicBezTo>
                  <a:cubicBezTo>
                    <a:pt x="211534" y="977901"/>
                    <a:pt x="199628" y="990601"/>
                    <a:pt x="185737" y="1007269"/>
                  </a:cubicBezTo>
                  <a:cubicBezTo>
                    <a:pt x="171846" y="1023937"/>
                    <a:pt x="155972" y="1042988"/>
                    <a:pt x="142875" y="1057275"/>
                  </a:cubicBezTo>
                  <a:cubicBezTo>
                    <a:pt x="129778" y="1071562"/>
                    <a:pt x="117872" y="1083072"/>
                    <a:pt x="107156" y="1092994"/>
                  </a:cubicBezTo>
                  <a:cubicBezTo>
                    <a:pt x="96440" y="1102916"/>
                    <a:pt x="95647" y="1106885"/>
                    <a:pt x="78581" y="1116807"/>
                  </a:cubicBezTo>
                  <a:cubicBezTo>
                    <a:pt x="61515" y="1126729"/>
                    <a:pt x="4762" y="1152525"/>
                    <a:pt x="4762" y="1152525"/>
                  </a:cubicBezTo>
                  <a:lnTo>
                    <a:pt x="4762" y="1152525"/>
                  </a:lnTo>
                  <a:lnTo>
                    <a:pt x="0" y="1152525"/>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1" name="Freeform: Shape 50">
              <a:extLst>
                <a:ext uri="{FF2B5EF4-FFF2-40B4-BE49-F238E27FC236}">
                  <a16:creationId xmlns:a16="http://schemas.microsoft.com/office/drawing/2014/main" id="{084EDCA3-BD5B-41B3-8CE7-08ED4FF0EA3F}"/>
                </a:ext>
              </a:extLst>
            </p:cNvPr>
            <p:cNvSpPr/>
            <p:nvPr/>
          </p:nvSpPr>
          <p:spPr>
            <a:xfrm>
              <a:off x="2261288" y="5338119"/>
              <a:ext cx="1779373" cy="766119"/>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
          <p:nvSpPr>
            <p:cNvPr id="52" name="Freeform: Shape 51">
              <a:extLst>
                <a:ext uri="{FF2B5EF4-FFF2-40B4-BE49-F238E27FC236}">
                  <a16:creationId xmlns:a16="http://schemas.microsoft.com/office/drawing/2014/main" id="{FB72434F-3772-4528-B754-12BC951DDEB6}"/>
                </a:ext>
              </a:extLst>
            </p:cNvPr>
            <p:cNvSpPr/>
            <p:nvPr/>
          </p:nvSpPr>
          <p:spPr>
            <a:xfrm>
              <a:off x="4040662" y="4522571"/>
              <a:ext cx="1828800" cy="815547"/>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grpSp>
      <p:pic>
        <p:nvPicPr>
          <p:cNvPr id="53" name="Picture 52">
            <a:extLst>
              <a:ext uri="{FF2B5EF4-FFF2-40B4-BE49-F238E27FC236}">
                <a16:creationId xmlns:a16="http://schemas.microsoft.com/office/drawing/2014/main" id="{32CCD90B-B336-4967-A337-D4ADB3B0BAD0}"/>
              </a:ext>
            </a:extLst>
          </p:cNvPr>
          <p:cNvPicPr>
            <a:picLocks noChangeAspect="1"/>
          </p:cNvPicPr>
          <p:nvPr/>
        </p:nvPicPr>
        <p:blipFill rotWithShape="1">
          <a:blip r:embed="rId9"/>
          <a:srcRect l="9002" t="27980" r="5489" b="38603"/>
          <a:stretch/>
        </p:blipFill>
        <p:spPr>
          <a:xfrm>
            <a:off x="-10242" y="3353947"/>
            <a:ext cx="3657599" cy="1068859"/>
          </a:xfrm>
          <a:prstGeom prst="rect">
            <a:avLst/>
          </a:prstGeom>
        </p:spPr>
      </p:pic>
      <p:grpSp>
        <p:nvGrpSpPr>
          <p:cNvPr id="54" name="Group 53">
            <a:extLst>
              <a:ext uri="{FF2B5EF4-FFF2-40B4-BE49-F238E27FC236}">
                <a16:creationId xmlns:a16="http://schemas.microsoft.com/office/drawing/2014/main" id="{4C25A74E-9CBD-4EA0-BC1D-4DCDD069B17E}"/>
              </a:ext>
            </a:extLst>
          </p:cNvPr>
          <p:cNvGrpSpPr/>
          <p:nvPr/>
        </p:nvGrpSpPr>
        <p:grpSpPr>
          <a:xfrm>
            <a:off x="3317068" y="3093148"/>
            <a:ext cx="968991" cy="686769"/>
            <a:chOff x="2145286" y="4085035"/>
            <a:chExt cx="968991" cy="686769"/>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5448A00-3D94-4517-970F-CAC559952AA2}"/>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11" name="TextBox 10">
                  <a:extLst>
                    <a:ext uri="{FF2B5EF4-FFF2-40B4-BE49-F238E27FC236}">
                      <a16:creationId xmlns:a16="http://schemas.microsoft.com/office/drawing/2014/main" id="{91FE7A31-7BB2-4781-9117-ED1DBC22C268}"/>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10"/>
                  <a:stretch>
                    <a:fillRect l="-28571" r="-22857" b="-6522"/>
                  </a:stretch>
                </a:blipFill>
              </p:spPr>
              <p:txBody>
                <a:bodyPr/>
                <a:lstStyle/>
                <a:p>
                  <a:r>
                    <a:rPr lang="en-US">
                      <a:noFill/>
                    </a:rPr>
                    <a:t> </a:t>
                  </a:r>
                </a:p>
              </p:txBody>
            </p:sp>
          </mc:Fallback>
        </mc:AlternateContent>
        <p:sp>
          <p:nvSpPr>
            <p:cNvPr id="56" name="Freeform: Shape 55">
              <a:extLst>
                <a:ext uri="{FF2B5EF4-FFF2-40B4-BE49-F238E27FC236}">
                  <a16:creationId xmlns:a16="http://schemas.microsoft.com/office/drawing/2014/main" id="{2DCB2916-7882-4740-8F0F-DBAA00CA8787}"/>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C030F5A3-0F97-4DBD-A692-7CA452EEE076}"/>
              </a:ext>
            </a:extLst>
          </p:cNvPr>
          <p:cNvSpPr/>
          <p:nvPr/>
        </p:nvSpPr>
        <p:spPr>
          <a:xfrm flipV="1">
            <a:off x="61424" y="3894974"/>
            <a:ext cx="3550684" cy="194805"/>
          </a:xfrm>
          <a:custGeom>
            <a:avLst/>
            <a:gdLst>
              <a:gd name="connsiteX0" fmla="*/ 741529 w 741529"/>
              <a:gd name="connsiteY0" fmla="*/ 0 h 1041779"/>
              <a:gd name="connsiteX1" fmla="*/ 0 w 741529"/>
              <a:gd name="connsiteY1" fmla="*/ 1041779 h 1041779"/>
            </a:gdLst>
            <a:ahLst/>
            <a:cxnLst>
              <a:cxn ang="0">
                <a:pos x="connsiteX0" y="connsiteY0"/>
              </a:cxn>
              <a:cxn ang="0">
                <a:pos x="connsiteX1" y="connsiteY1"/>
              </a:cxn>
            </a:cxnLst>
            <a:rect l="l" t="t" r="r" b="b"/>
            <a:pathLst>
              <a:path w="741529" h="1041779">
                <a:moveTo>
                  <a:pt x="741529" y="0"/>
                </a:moveTo>
                <a:cubicBezTo>
                  <a:pt x="443173" y="430283"/>
                  <a:pt x="144818" y="860567"/>
                  <a:pt x="0" y="1041779"/>
                </a:cubicBezTo>
              </a:path>
            </a:pathLst>
          </a:custGeom>
          <a:solidFill>
            <a:srgbClr val="C00000"/>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C00000"/>
              </a:solidFill>
            </a:endParaRPr>
          </a:p>
        </p:txBody>
      </p:sp>
    </p:spTree>
    <p:extLst>
      <p:ext uri="{BB962C8B-B14F-4D97-AF65-F5344CB8AC3E}">
        <p14:creationId xmlns:p14="http://schemas.microsoft.com/office/powerpoint/2010/main" val="36773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3E85-C553-4481-B255-EAC4F167CF14}"/>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1389BD3-BECC-4A4D-B6D1-B7559253B758}"/>
              </a:ext>
            </a:extLst>
          </p:cNvPr>
          <p:cNvSpPr>
            <a:spLocks noGrp="1"/>
          </p:cNvSpPr>
          <p:nvPr>
            <p:ph idx="1"/>
          </p:nvPr>
        </p:nvSpPr>
        <p:spPr/>
        <p:txBody>
          <a:bodyPr/>
          <a:lstStyle/>
          <a:p>
            <a:r>
              <a:rPr lang="en-US" dirty="0"/>
              <a:t>Surface-only approach using the boundary element method.</a:t>
            </a:r>
          </a:p>
          <a:p>
            <a:r>
              <a:rPr lang="en-US" dirty="0"/>
              <a:t>An operator approach for extrinsic geometry for many applications.</a:t>
            </a:r>
          </a:p>
        </p:txBody>
      </p:sp>
      <p:grpSp>
        <p:nvGrpSpPr>
          <p:cNvPr id="4" name="Group 3">
            <a:extLst>
              <a:ext uri="{FF2B5EF4-FFF2-40B4-BE49-F238E27FC236}">
                <a16:creationId xmlns:a16="http://schemas.microsoft.com/office/drawing/2014/main" id="{9F926061-D46C-4ACE-A3AF-0BC21107A6FC}"/>
              </a:ext>
            </a:extLst>
          </p:cNvPr>
          <p:cNvGrpSpPr/>
          <p:nvPr/>
        </p:nvGrpSpPr>
        <p:grpSpPr>
          <a:xfrm>
            <a:off x="9466663" y="4876576"/>
            <a:ext cx="2116926" cy="1981424"/>
            <a:chOff x="9466663" y="4876576"/>
            <a:chExt cx="2116926" cy="1981424"/>
          </a:xfrm>
        </p:grpSpPr>
        <p:pic>
          <p:nvPicPr>
            <p:cNvPr id="5" name="Picture 4">
              <a:extLst>
                <a:ext uri="{FF2B5EF4-FFF2-40B4-BE49-F238E27FC236}">
                  <a16:creationId xmlns:a16="http://schemas.microsoft.com/office/drawing/2014/main" id="{9D46385D-64FF-4F39-97F3-26B81E04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53" y="4876576"/>
              <a:ext cx="1657347" cy="1657347"/>
            </a:xfrm>
            <a:prstGeom prst="rect">
              <a:avLst/>
            </a:prstGeom>
          </p:spPr>
        </p:pic>
        <p:sp>
          <p:nvSpPr>
            <p:cNvPr id="6" name="Rectangle 5">
              <a:extLst>
                <a:ext uri="{FF2B5EF4-FFF2-40B4-BE49-F238E27FC236}">
                  <a16:creationId xmlns:a16="http://schemas.microsoft.com/office/drawing/2014/main" id="{5644AC94-1273-4179-A971-0D94247F5358}"/>
                </a:ext>
              </a:extLst>
            </p:cNvPr>
            <p:cNvSpPr/>
            <p:nvPr/>
          </p:nvSpPr>
          <p:spPr>
            <a:xfrm>
              <a:off x="9466663" y="6365557"/>
              <a:ext cx="2116926" cy="492443"/>
            </a:xfrm>
            <a:prstGeom prst="rect">
              <a:avLst/>
            </a:prstGeom>
          </p:spPr>
          <p:txBody>
            <a:bodyPr wrap="none">
              <a:spAutoFit/>
            </a:bodyPr>
            <a:lstStyle/>
            <a:p>
              <a:r>
                <a:rPr lang="en-US" altLang="zh-CN" sz="2600" dirty="0">
                  <a:solidFill>
                    <a:prstClr val="black"/>
                  </a:solidFill>
                  <a:latin typeface="Calibri Light" panose="020F0302020204030204"/>
                </a:rPr>
                <a:t>Code available</a:t>
              </a:r>
              <a:endParaRPr lang="en-US" dirty="0"/>
            </a:p>
          </p:txBody>
        </p:sp>
      </p:grpSp>
    </p:spTree>
    <p:extLst>
      <p:ext uri="{BB962C8B-B14F-4D97-AF65-F5344CB8AC3E}">
        <p14:creationId xmlns:p14="http://schemas.microsoft.com/office/powerpoint/2010/main" val="3145895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3E85-C553-4481-B255-EAC4F167CF14}"/>
              </a:ext>
            </a:extLst>
          </p:cNvPr>
          <p:cNvSpPr>
            <a:spLocks noGrp="1"/>
          </p:cNvSpPr>
          <p:nvPr>
            <p:ph type="title"/>
          </p:nvPr>
        </p:nvSpPr>
        <p:spPr/>
        <p:txBody>
          <a:bodyPr>
            <a:normAutofit/>
          </a:bodyPr>
          <a:lstStyle/>
          <a:p>
            <a:r>
              <a:rPr lang="en-US" dirty="0"/>
              <a:t>Future Work</a:t>
            </a:r>
          </a:p>
        </p:txBody>
      </p:sp>
      <p:sp>
        <p:nvSpPr>
          <p:cNvPr id="3" name="Content Placeholder 2">
            <a:extLst>
              <a:ext uri="{FF2B5EF4-FFF2-40B4-BE49-F238E27FC236}">
                <a16:creationId xmlns:a16="http://schemas.microsoft.com/office/drawing/2014/main" id="{91389BD3-BECC-4A4D-B6D1-B7559253B758}"/>
              </a:ext>
            </a:extLst>
          </p:cNvPr>
          <p:cNvSpPr>
            <a:spLocks noGrp="1"/>
          </p:cNvSpPr>
          <p:nvPr>
            <p:ph idx="1"/>
          </p:nvPr>
        </p:nvSpPr>
        <p:spPr/>
        <p:txBody>
          <a:bodyPr>
            <a:normAutofit/>
          </a:bodyPr>
          <a:lstStyle/>
          <a:p>
            <a:r>
              <a:rPr lang="en-US" dirty="0"/>
              <a:t>Integral geometry operators.</a:t>
            </a:r>
          </a:p>
          <a:p>
            <a:r>
              <a:rPr lang="en-US" dirty="0"/>
              <a:t>Justify the use of </a:t>
            </a:r>
            <a:r>
              <a:rPr lang="en-US" dirty="0" err="1"/>
              <a:t>DtN</a:t>
            </a:r>
            <a:r>
              <a:rPr lang="en-US" dirty="0"/>
              <a:t> operator in various applications: </a:t>
            </a:r>
          </a:p>
          <a:p>
            <a:pPr lvl="1"/>
            <a:r>
              <a:rPr lang="en-US" dirty="0"/>
              <a:t>Shape deformation, physical simulation, skinning animation, interpolation weights, volumetric parameterization, meshing, vector and frame field design, statistical learning on manifolds, and geometric deep learning.</a:t>
            </a:r>
          </a:p>
          <a:p>
            <a:r>
              <a:rPr lang="en-US" dirty="0"/>
              <a:t>A mathematical theory for open surfaces and point clouds.  </a:t>
            </a:r>
          </a:p>
          <a:p>
            <a:r>
              <a:rPr lang="en-US" dirty="0"/>
              <a:t>Open question: “Can you hear the shape of a drum (from Steklov eigenvalues)?”</a:t>
            </a:r>
          </a:p>
        </p:txBody>
      </p:sp>
      <p:grpSp>
        <p:nvGrpSpPr>
          <p:cNvPr id="6" name="Group 5">
            <a:extLst>
              <a:ext uri="{FF2B5EF4-FFF2-40B4-BE49-F238E27FC236}">
                <a16:creationId xmlns:a16="http://schemas.microsoft.com/office/drawing/2014/main" id="{C6F774C8-730D-456D-B117-8CB0BCFFCDBB}"/>
              </a:ext>
            </a:extLst>
          </p:cNvPr>
          <p:cNvGrpSpPr/>
          <p:nvPr/>
        </p:nvGrpSpPr>
        <p:grpSpPr>
          <a:xfrm>
            <a:off x="9466663" y="4876576"/>
            <a:ext cx="2116926" cy="1981424"/>
            <a:chOff x="9466663" y="4876576"/>
            <a:chExt cx="2116926" cy="1981424"/>
          </a:xfrm>
        </p:grpSpPr>
        <p:pic>
          <p:nvPicPr>
            <p:cNvPr id="4" name="Picture 3">
              <a:extLst>
                <a:ext uri="{FF2B5EF4-FFF2-40B4-BE49-F238E27FC236}">
                  <a16:creationId xmlns:a16="http://schemas.microsoft.com/office/drawing/2014/main" id="{A4678A99-AB91-4CC9-AA03-7B9A47A16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53" y="4876576"/>
              <a:ext cx="1657347" cy="1657347"/>
            </a:xfrm>
            <a:prstGeom prst="rect">
              <a:avLst/>
            </a:prstGeom>
          </p:spPr>
        </p:pic>
        <p:sp>
          <p:nvSpPr>
            <p:cNvPr id="5" name="Rectangle 4">
              <a:extLst>
                <a:ext uri="{FF2B5EF4-FFF2-40B4-BE49-F238E27FC236}">
                  <a16:creationId xmlns:a16="http://schemas.microsoft.com/office/drawing/2014/main" id="{5CC04339-5A61-4862-B4ED-4FB0A2D000D1}"/>
                </a:ext>
              </a:extLst>
            </p:cNvPr>
            <p:cNvSpPr/>
            <p:nvPr/>
          </p:nvSpPr>
          <p:spPr>
            <a:xfrm>
              <a:off x="9466663" y="6365557"/>
              <a:ext cx="2116926" cy="492443"/>
            </a:xfrm>
            <a:prstGeom prst="rect">
              <a:avLst/>
            </a:prstGeom>
          </p:spPr>
          <p:txBody>
            <a:bodyPr wrap="none">
              <a:spAutoFit/>
            </a:bodyPr>
            <a:lstStyle/>
            <a:p>
              <a:r>
                <a:rPr lang="en-US" altLang="zh-CN" sz="2600" dirty="0">
                  <a:solidFill>
                    <a:prstClr val="black"/>
                  </a:solidFill>
                  <a:latin typeface="Calibri Light" panose="020F0302020204030204"/>
                </a:rPr>
                <a:t>Code available</a:t>
              </a:r>
              <a:endParaRPr lang="en-US" dirty="0"/>
            </a:p>
          </p:txBody>
        </p:sp>
      </p:grpSp>
    </p:spTree>
    <p:extLst>
      <p:ext uri="{BB962C8B-B14F-4D97-AF65-F5344CB8AC3E}">
        <p14:creationId xmlns:p14="http://schemas.microsoft.com/office/powerpoint/2010/main" val="228659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colorful flowers&#10;&#10;Description automatically generated">
            <a:extLst>
              <a:ext uri="{FF2B5EF4-FFF2-40B4-BE49-F238E27FC236}">
                <a16:creationId xmlns:a16="http://schemas.microsoft.com/office/drawing/2014/main" id="{EE29E64F-4865-4E78-AB63-E30564D0CF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442" b="528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DCCC2B-CAC7-4702-BF50-8B5F86532BE9}"/>
              </a:ext>
            </a:extLst>
          </p:cNvPr>
          <p:cNvSpPr>
            <a:spLocks noGrp="1"/>
          </p:cNvSpPr>
          <p:nvPr>
            <p:ph type="title"/>
          </p:nvPr>
        </p:nvSpPr>
        <p:spPr>
          <a:xfrm>
            <a:off x="523875" y="5317240"/>
            <a:ext cx="11210925" cy="744836"/>
          </a:xfrm>
          <a:noFill/>
        </p:spPr>
        <p:txBody>
          <a:bodyPr vert="horz" lIns="91440" tIns="45720" rIns="91440" bIns="45720" rtlCol="0" anchor="ctr">
            <a:normAutofit/>
          </a:bodyPr>
          <a:lstStyle/>
          <a:p>
            <a:pPr algn="ctr"/>
            <a:r>
              <a:rPr lang="en-US" sz="3600" dirty="0">
                <a:solidFill>
                  <a:schemeClr val="tx1">
                    <a:lumMod val="85000"/>
                    <a:lumOff val="15000"/>
                  </a:schemeClr>
                </a:solidFill>
              </a:rPr>
              <a:t>Thank you!       Q&amp;A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806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2365-BA9B-4D93-954B-5A041A785F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F29537-2BFD-4367-80EC-E1BA606044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4AEC3F-BACD-4155-82EF-A5AFD8206227}"/>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5F94167B-0DA7-4166-860C-F258F9225678}"/>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CE11-3700-4E33-A0AE-231B099D8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B6633D-03B3-4057-A7F4-3BC3F1CC9B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121BC0-D0FC-40BF-A1EA-72F27A9CDC34}"/>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43CA1740-8D59-47E3-B87E-601F5B7A25D0}"/>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07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D0D3-B5D7-4A75-B667-8CAFE49E71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5FA637-C513-4710-958D-8280C79CE3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36BE67-E5A3-4C36-A324-03301C44DA10}"/>
              </a:ext>
            </a:extLst>
          </p:cNvPr>
          <p:cNvPicPr>
            <a:picLocks noChangeAspect="1"/>
          </p:cNvPicPr>
          <p:nvPr/>
        </p:nvPicPr>
        <p:blipFill>
          <a:blip r:embed="rId2"/>
          <a:stretch>
            <a:fillRect/>
          </a:stretch>
        </p:blipFill>
        <p:spPr>
          <a:xfrm>
            <a:off x="0" y="139"/>
            <a:ext cx="12192000" cy="6857721"/>
          </a:xfrm>
          <a:prstGeom prst="rect">
            <a:avLst/>
          </a:prstGeom>
        </p:spPr>
      </p:pic>
      <p:sp>
        <p:nvSpPr>
          <p:cNvPr id="5" name="Rectangle 4">
            <a:extLst>
              <a:ext uri="{FF2B5EF4-FFF2-40B4-BE49-F238E27FC236}">
                <a16:creationId xmlns:a16="http://schemas.microsoft.com/office/drawing/2014/main" id="{8097FB42-9C20-4D76-B2D4-58C2E9E4A968}"/>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469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3456-746D-40C4-BC34-466E9E91BA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C69E55-EFC3-4380-B6D5-5849619A61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AF84C7-C8E4-4392-AAD9-6C5DEECC28C1}"/>
              </a:ext>
            </a:extLst>
          </p:cNvPr>
          <p:cNvPicPr>
            <a:picLocks noChangeAspect="1"/>
          </p:cNvPicPr>
          <p:nvPr/>
        </p:nvPicPr>
        <p:blipFill>
          <a:blip r:embed="rId2"/>
          <a:stretch>
            <a:fillRect/>
          </a:stretch>
        </p:blipFill>
        <p:spPr>
          <a:xfrm>
            <a:off x="0" y="139"/>
            <a:ext cx="12192000" cy="6857721"/>
          </a:xfrm>
          <a:prstGeom prst="rect">
            <a:avLst/>
          </a:prstGeom>
        </p:spPr>
      </p:pic>
      <p:sp>
        <p:nvSpPr>
          <p:cNvPr id="6" name="Rectangle 5">
            <a:extLst>
              <a:ext uri="{FF2B5EF4-FFF2-40B4-BE49-F238E27FC236}">
                <a16:creationId xmlns:a16="http://schemas.microsoft.com/office/drawing/2014/main" id="{C7102346-1BE0-45BC-B21D-EFC998885FCB}"/>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073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CA23C-94B4-4FED-8B6C-584C18E8FE2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A1BD752-987D-4786-8144-E3FD6C9B14BD}"/>
              </a:ext>
            </a:extLst>
          </p:cNvPr>
          <p:cNvPicPr>
            <a:picLocks noChangeAspect="1"/>
          </p:cNvPicPr>
          <p:nvPr/>
        </p:nvPicPr>
        <p:blipFill>
          <a:blip r:embed="rId2"/>
          <a:stretch>
            <a:fillRect/>
          </a:stretch>
        </p:blipFill>
        <p:spPr>
          <a:xfrm>
            <a:off x="3854" y="0"/>
            <a:ext cx="12184291" cy="6858000"/>
          </a:xfrm>
          <a:prstGeom prst="rect">
            <a:avLst/>
          </a:prstGeom>
        </p:spPr>
      </p:pic>
      <p:sp>
        <p:nvSpPr>
          <p:cNvPr id="3" name="Content Placeholder 2">
            <a:extLst>
              <a:ext uri="{FF2B5EF4-FFF2-40B4-BE49-F238E27FC236}">
                <a16:creationId xmlns:a16="http://schemas.microsoft.com/office/drawing/2014/main" id="{F43D6D5D-B6DF-426D-A7A5-568328711DDA}"/>
              </a:ext>
            </a:extLst>
          </p:cNvPr>
          <p:cNvSpPr>
            <a:spLocks noGrp="1"/>
          </p:cNvSpPr>
          <p:nvPr>
            <p:ph idx="1"/>
          </p:nvPr>
        </p:nvSpPr>
        <p:spPr>
          <a:xfrm>
            <a:off x="838199" y="4667693"/>
            <a:ext cx="10515600" cy="585671"/>
          </a:xfrm>
        </p:spPr>
        <p:txBody>
          <a:bodyPr/>
          <a:lstStyle/>
          <a:p>
            <a:pPr marL="0" indent="0">
              <a:buNone/>
            </a:pPr>
            <a:r>
              <a:rPr lang="en-US" dirty="0"/>
              <a:t>The surface can be recovered from its </a:t>
            </a:r>
            <a:r>
              <a:rPr lang="en-US" dirty="0" err="1"/>
              <a:t>DtN</a:t>
            </a:r>
            <a:r>
              <a:rPr lang="en-US" dirty="0"/>
              <a:t> operator up to rigid motion. </a:t>
            </a:r>
          </a:p>
        </p:txBody>
      </p:sp>
      <p:sp>
        <p:nvSpPr>
          <p:cNvPr id="5" name="Rectangle 4">
            <a:extLst>
              <a:ext uri="{FF2B5EF4-FFF2-40B4-BE49-F238E27FC236}">
                <a16:creationId xmlns:a16="http://schemas.microsoft.com/office/drawing/2014/main" id="{2A452248-BA51-4805-95B7-85327291F9C7}"/>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703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3DC2-CB82-4804-9568-8016BABC41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7E145-37B4-4608-ABDF-BED3435CA1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94645C-FD4B-4821-844A-0C819D04D378}"/>
              </a:ext>
            </a:extLst>
          </p:cNvPr>
          <p:cNvPicPr>
            <a:picLocks noChangeAspect="1"/>
          </p:cNvPicPr>
          <p:nvPr/>
        </p:nvPicPr>
        <p:blipFill>
          <a:blip r:embed="rId2"/>
          <a:stretch>
            <a:fillRect/>
          </a:stretch>
        </p:blipFill>
        <p:spPr>
          <a:xfrm>
            <a:off x="3091" y="0"/>
            <a:ext cx="12185817" cy="6858000"/>
          </a:xfrm>
          <a:prstGeom prst="rect">
            <a:avLst/>
          </a:prstGeom>
        </p:spPr>
      </p:pic>
      <p:sp>
        <p:nvSpPr>
          <p:cNvPr id="5" name="Rectangle 4">
            <a:extLst>
              <a:ext uri="{FF2B5EF4-FFF2-40B4-BE49-F238E27FC236}">
                <a16:creationId xmlns:a16="http://schemas.microsoft.com/office/drawing/2014/main" id="{B5BAFB22-29C4-43E1-A9D9-13976256A216}"/>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574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12E1-D13F-4F43-8F04-4C2C600C82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B6D94A-8354-42CA-A465-5C20FDFF6B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F83477-52C3-438D-9335-72B55AD69F02}"/>
              </a:ext>
            </a:extLst>
          </p:cNvPr>
          <p:cNvPicPr>
            <a:picLocks noChangeAspect="1"/>
          </p:cNvPicPr>
          <p:nvPr/>
        </p:nvPicPr>
        <p:blipFill>
          <a:blip r:embed="rId2"/>
          <a:stretch>
            <a:fillRect/>
          </a:stretch>
        </p:blipFill>
        <p:spPr>
          <a:xfrm>
            <a:off x="0" y="139"/>
            <a:ext cx="12192000" cy="6857721"/>
          </a:xfrm>
          <a:prstGeom prst="rect">
            <a:avLst/>
          </a:prstGeom>
        </p:spPr>
      </p:pic>
      <p:sp>
        <p:nvSpPr>
          <p:cNvPr id="6" name="Rectangle 5">
            <a:extLst>
              <a:ext uri="{FF2B5EF4-FFF2-40B4-BE49-F238E27FC236}">
                <a16:creationId xmlns:a16="http://schemas.microsoft.com/office/drawing/2014/main" id="{A4828855-D837-4C26-8CD8-77AC98D6C4BB}"/>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17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84A8-A2EA-46E4-A707-F887FA9548A8}"/>
              </a:ext>
            </a:extLst>
          </p:cNvPr>
          <p:cNvSpPr>
            <a:spLocks noGrp="1"/>
          </p:cNvSpPr>
          <p:nvPr>
            <p:ph type="title"/>
          </p:nvPr>
        </p:nvSpPr>
        <p:spPr/>
        <p:txBody>
          <a:bodyPr>
            <a:normAutofit/>
          </a:bodyPr>
          <a:lstStyle/>
          <a:p>
            <a:r>
              <a:rPr lang="en-US" dirty="0">
                <a:solidFill>
                  <a:srgbClr val="FFFFFF"/>
                </a:solidFill>
              </a:rPr>
              <a:t>Notion of Intrinsic Geometry can be Counterintuitive</a:t>
            </a:r>
            <a:endParaRPr lang="en-US" dirty="0"/>
          </a:p>
        </p:txBody>
      </p:sp>
      <p:pic>
        <p:nvPicPr>
          <p:cNvPr id="4" name="Picture 3" descr="A close up of a box&#10;&#10;Description automatically generated">
            <a:extLst>
              <a:ext uri="{FF2B5EF4-FFF2-40B4-BE49-F238E27FC236}">
                <a16:creationId xmlns:a16="http://schemas.microsoft.com/office/drawing/2014/main" id="{1F7C2A0A-F467-4655-927E-EFBBE73F9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636" y="2426818"/>
            <a:ext cx="3757778" cy="3997637"/>
          </a:xfrm>
          <a:prstGeom prst="rect">
            <a:avLst/>
          </a:prstGeom>
        </p:spPr>
      </p:pic>
      <p:pic>
        <p:nvPicPr>
          <p:cNvPr id="5" name="Picture 4" descr="A close up of a box&#10;&#10;Description automatically generated">
            <a:extLst>
              <a:ext uri="{FF2B5EF4-FFF2-40B4-BE49-F238E27FC236}">
                <a16:creationId xmlns:a16="http://schemas.microsoft.com/office/drawing/2014/main" id="{E77D454D-B721-47B5-8F2F-6226D7918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142" y="2426818"/>
            <a:ext cx="3757778" cy="3997637"/>
          </a:xfrm>
          <a:prstGeom prst="rect">
            <a:avLst/>
          </a:prstGeom>
        </p:spPr>
      </p:pic>
      <p:grpSp>
        <p:nvGrpSpPr>
          <p:cNvPr id="9" name="Group 8">
            <a:extLst>
              <a:ext uri="{FF2B5EF4-FFF2-40B4-BE49-F238E27FC236}">
                <a16:creationId xmlns:a16="http://schemas.microsoft.com/office/drawing/2014/main" id="{182DB050-B108-4903-A2E9-0B768DF9E424}"/>
              </a:ext>
            </a:extLst>
          </p:cNvPr>
          <p:cNvGrpSpPr/>
          <p:nvPr/>
        </p:nvGrpSpPr>
        <p:grpSpPr>
          <a:xfrm>
            <a:off x="5540775" y="2031429"/>
            <a:ext cx="968991" cy="686769"/>
            <a:chOff x="2145286" y="4085035"/>
            <a:chExt cx="968991" cy="68676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9B3808-8A11-43B5-B8C3-212513A23C7D}"/>
                    </a:ext>
                  </a:extLst>
                </p:cNvPr>
                <p:cNvSpPr txBox="1"/>
                <p:nvPr/>
              </p:nvSpPr>
              <p:spPr>
                <a:xfrm>
                  <a:off x="2618959" y="408503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10" name="TextBox 9">
                  <a:extLst>
                    <a:ext uri="{FF2B5EF4-FFF2-40B4-BE49-F238E27FC236}">
                      <a16:creationId xmlns:a16="http://schemas.microsoft.com/office/drawing/2014/main" id="{649B3808-8A11-43B5-B8C3-212513A23C7D}"/>
                    </a:ext>
                  </a:extLst>
                </p:cNvPr>
                <p:cNvSpPr txBox="1">
                  <a:spLocks noRot="1" noChangeAspect="1" noMove="1" noResize="1" noEditPoints="1" noAdjustHandles="1" noChangeArrowheads="1" noChangeShapeType="1" noTextEdit="1"/>
                </p:cNvSpPr>
                <p:nvPr/>
              </p:nvSpPr>
              <p:spPr>
                <a:xfrm>
                  <a:off x="2618959" y="4085035"/>
                  <a:ext cx="217432" cy="276999"/>
                </a:xfrm>
                <a:prstGeom prst="rect">
                  <a:avLst/>
                </a:prstGeom>
                <a:blipFill>
                  <a:blip r:embed="rId5"/>
                  <a:stretch>
                    <a:fillRect l="-28571" r="-22857" b="-6522"/>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1CDB65DB-241F-48BF-89DD-EEF26A1F8DEC}"/>
                </a:ext>
              </a:extLst>
            </p:cNvPr>
            <p:cNvSpPr/>
            <p:nvPr/>
          </p:nvSpPr>
          <p:spPr>
            <a:xfrm>
              <a:off x="2145286" y="4471527"/>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7047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9785-E2B3-4D7C-B401-0D14A3753F32}"/>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F3B039C7-5463-4909-B6F3-D19AB8C655F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C4DFAC-B29B-4320-913D-C7FC595AB5D2}"/>
              </a:ext>
            </a:extLst>
          </p:cNvPr>
          <p:cNvPicPr>
            <a:picLocks noChangeAspect="1"/>
          </p:cNvPicPr>
          <p:nvPr/>
        </p:nvPicPr>
        <p:blipFill>
          <a:blip r:embed="rId2"/>
          <a:stretch>
            <a:fillRect/>
          </a:stretch>
        </p:blipFill>
        <p:spPr>
          <a:xfrm>
            <a:off x="3854" y="0"/>
            <a:ext cx="12184291" cy="6858000"/>
          </a:xfrm>
          <a:prstGeom prst="rect">
            <a:avLst/>
          </a:prstGeom>
        </p:spPr>
      </p:pic>
      <p:sp>
        <p:nvSpPr>
          <p:cNvPr id="5" name="Rectangle 4">
            <a:extLst>
              <a:ext uri="{FF2B5EF4-FFF2-40B4-BE49-F238E27FC236}">
                <a16:creationId xmlns:a16="http://schemas.microsoft.com/office/drawing/2014/main" id="{348337A6-4C46-41FE-BA70-D49CAAD5AA6C}"/>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782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0839-C766-46C0-A5FE-4D538AF33DFF}"/>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FB540AFC-75FA-49EC-8C2A-2A2BC3F88F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B79838-F9EE-43DD-A468-FC6EE51DC093}"/>
              </a:ext>
            </a:extLst>
          </p:cNvPr>
          <p:cNvPicPr>
            <a:picLocks noChangeAspect="1"/>
          </p:cNvPicPr>
          <p:nvPr/>
        </p:nvPicPr>
        <p:blipFill>
          <a:blip r:embed="rId2"/>
          <a:stretch>
            <a:fillRect/>
          </a:stretch>
        </p:blipFill>
        <p:spPr>
          <a:xfrm>
            <a:off x="3854" y="0"/>
            <a:ext cx="12184291" cy="6858000"/>
          </a:xfrm>
          <a:prstGeom prst="rect">
            <a:avLst/>
          </a:prstGeom>
        </p:spPr>
      </p:pic>
      <p:sp>
        <p:nvSpPr>
          <p:cNvPr id="6" name="Rectangle 5">
            <a:extLst>
              <a:ext uri="{FF2B5EF4-FFF2-40B4-BE49-F238E27FC236}">
                <a16:creationId xmlns:a16="http://schemas.microsoft.com/office/drawing/2014/main" id="{F1010C5C-13B8-45F5-B6A5-983587B9861C}"/>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393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CEF9-11AD-49BC-AE49-FC2A37125632}"/>
              </a:ext>
            </a:extLst>
          </p:cNvPr>
          <p:cNvSpPr>
            <a:spLocks noGrp="1"/>
          </p:cNvSpPr>
          <p:nvPr>
            <p:ph type="title"/>
          </p:nvPr>
        </p:nvSpPr>
        <p:spPr/>
        <p:txBody>
          <a:bodyPr/>
          <a:lstStyle/>
          <a:p>
            <a:r>
              <a:rPr lang="en-US" dirty="0"/>
              <a:t>Why </a:t>
            </a:r>
            <a:r>
              <a:rPr lang="en-US" altLang="zh-CN" dirty="0"/>
              <a:t>Not Volumetric Laplacian?</a:t>
            </a:r>
            <a:endParaRPr lang="en-US" dirty="0"/>
          </a:p>
        </p:txBody>
      </p:sp>
      <p:sp>
        <p:nvSpPr>
          <p:cNvPr id="3" name="Content Placeholder 2">
            <a:extLst>
              <a:ext uri="{FF2B5EF4-FFF2-40B4-BE49-F238E27FC236}">
                <a16:creationId xmlns:a16="http://schemas.microsoft.com/office/drawing/2014/main" id="{18F1E094-C381-4C95-83F7-1552FBCEDC9A}"/>
              </a:ext>
            </a:extLst>
          </p:cNvPr>
          <p:cNvSpPr>
            <a:spLocks noGrp="1"/>
          </p:cNvSpPr>
          <p:nvPr>
            <p:ph idx="1"/>
          </p:nvPr>
        </p:nvSpPr>
        <p:spPr/>
        <p:txBody>
          <a:bodyPr/>
          <a:lstStyle/>
          <a:p>
            <a:r>
              <a:rPr lang="en-US" dirty="0"/>
              <a:t>We aim at working with surfaces itself.</a:t>
            </a:r>
          </a:p>
          <a:p>
            <a:pPr lvl="1"/>
            <a:r>
              <a:rPr lang="en-US" dirty="0" err="1"/>
              <a:t>Tetrahedralizing</a:t>
            </a:r>
            <a:r>
              <a:rPr lang="en-US" dirty="0"/>
              <a:t> meshes itself is a challenging task, as many datasets in graphics contain noisy, non-watertight, and non-closed surface meshes.</a:t>
            </a:r>
          </a:p>
          <a:p>
            <a:pPr lvl="1"/>
            <a:r>
              <a:rPr lang="en-US" dirty="0"/>
              <a:t> We would like to measure differences and distortions between two surfaces, so we would need to attribute the interior differences and distortions to the surface. </a:t>
            </a:r>
          </a:p>
          <a:p>
            <a:r>
              <a:rPr lang="en-US" dirty="0"/>
              <a:t>Faithfully computing volumetric eigenvalues requires a dense volume mesh with a </a:t>
            </a:r>
            <a:r>
              <a:rPr lang="en-US" dirty="0" err="1"/>
              <a:t>DoF</a:t>
            </a:r>
            <a:r>
              <a:rPr lang="en-US" dirty="0"/>
              <a:t> much larger than that of the surface mesh.</a:t>
            </a:r>
          </a:p>
          <a:p>
            <a:pPr lvl="1"/>
            <a:r>
              <a:rPr lang="en-US" dirty="0"/>
              <a:t>Otherwise the results will be dependent on the (coarse) tetrahedralization. </a:t>
            </a:r>
          </a:p>
        </p:txBody>
      </p:sp>
    </p:spTree>
    <p:extLst>
      <p:ext uri="{BB962C8B-B14F-4D97-AF65-F5344CB8AC3E}">
        <p14:creationId xmlns:p14="http://schemas.microsoft.com/office/powerpoint/2010/main" val="17660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11A9-D47E-4D91-8639-EA91CAC9575F}"/>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AB08101F-F372-4025-880C-F3F05883BAF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D925FF-24D6-4D53-AB61-8AC9F3943D1E}"/>
              </a:ext>
            </a:extLst>
          </p:cNvPr>
          <p:cNvPicPr>
            <a:picLocks noChangeAspect="1"/>
          </p:cNvPicPr>
          <p:nvPr/>
        </p:nvPicPr>
        <p:blipFill>
          <a:blip r:embed="rId2"/>
          <a:stretch>
            <a:fillRect/>
          </a:stretch>
        </p:blipFill>
        <p:spPr>
          <a:xfrm>
            <a:off x="3083" y="0"/>
            <a:ext cx="12185834" cy="6858000"/>
          </a:xfrm>
          <a:prstGeom prst="rect">
            <a:avLst/>
          </a:prstGeom>
        </p:spPr>
      </p:pic>
      <p:sp>
        <p:nvSpPr>
          <p:cNvPr id="5" name="Rectangle 4">
            <a:extLst>
              <a:ext uri="{FF2B5EF4-FFF2-40B4-BE49-F238E27FC236}">
                <a16:creationId xmlns:a16="http://schemas.microsoft.com/office/drawing/2014/main" id="{DAD460DE-AFBD-491A-844A-E2FCA6222E71}"/>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1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5413-F5D3-4B86-B162-FBAED4374B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CD5832-EE35-4868-B9E7-91EBF51B5E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BFABD5-1B4D-417D-A504-6FE6B34337F1}"/>
              </a:ext>
            </a:extLst>
          </p:cNvPr>
          <p:cNvPicPr>
            <a:picLocks noChangeAspect="1"/>
          </p:cNvPicPr>
          <p:nvPr/>
        </p:nvPicPr>
        <p:blipFill>
          <a:blip r:embed="rId2"/>
          <a:stretch>
            <a:fillRect/>
          </a:stretch>
        </p:blipFill>
        <p:spPr>
          <a:xfrm>
            <a:off x="3083" y="0"/>
            <a:ext cx="12185834" cy="6858000"/>
          </a:xfrm>
          <a:prstGeom prst="rect">
            <a:avLst/>
          </a:prstGeom>
        </p:spPr>
      </p:pic>
      <p:sp>
        <p:nvSpPr>
          <p:cNvPr id="5" name="Rectangle 4">
            <a:extLst>
              <a:ext uri="{FF2B5EF4-FFF2-40B4-BE49-F238E27FC236}">
                <a16:creationId xmlns:a16="http://schemas.microsoft.com/office/drawing/2014/main" id="{FDBC18D4-0119-48D0-AD47-E79A928878DC}"/>
              </a:ext>
            </a:extLst>
          </p:cNvPr>
          <p:cNvSpPr/>
          <p:nvPr/>
        </p:nvSpPr>
        <p:spPr>
          <a:xfrm>
            <a:off x="11687577" y="6239814"/>
            <a:ext cx="444322" cy="50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699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1963-8B82-46E3-87B2-C502CC71F46D}"/>
              </a:ext>
            </a:extLst>
          </p:cNvPr>
          <p:cNvSpPr>
            <a:spLocks noGrp="1"/>
          </p:cNvSpPr>
          <p:nvPr>
            <p:ph type="title"/>
          </p:nvPr>
        </p:nvSpPr>
        <p:spPr/>
        <p:txBody>
          <a:bodyPr>
            <a:normAutofit/>
          </a:bodyPr>
          <a:lstStyle/>
          <a:p>
            <a:endParaRPr lang="en-US"/>
          </a:p>
        </p:txBody>
      </p:sp>
      <p:sp>
        <p:nvSpPr>
          <p:cNvPr id="3" name="Content Placeholder 2">
            <a:extLst>
              <a:ext uri="{FF2B5EF4-FFF2-40B4-BE49-F238E27FC236}">
                <a16:creationId xmlns:a16="http://schemas.microsoft.com/office/drawing/2014/main" id="{ED0BEBB2-DFEA-4594-B13B-1FE243DC6A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272D6D-A5BC-47A1-8CFE-5344068AB7D0}"/>
              </a:ext>
            </a:extLst>
          </p:cNvPr>
          <p:cNvPicPr>
            <a:picLocks noChangeAspect="1"/>
          </p:cNvPicPr>
          <p:nvPr/>
        </p:nvPicPr>
        <p:blipFill>
          <a:blip r:embed="rId2"/>
          <a:stretch>
            <a:fillRect/>
          </a:stretch>
        </p:blipFill>
        <p:spPr>
          <a:xfrm>
            <a:off x="3560" y="0"/>
            <a:ext cx="12184879" cy="6858000"/>
          </a:xfrm>
          <a:prstGeom prst="rect">
            <a:avLst/>
          </a:prstGeom>
        </p:spPr>
      </p:pic>
    </p:spTree>
    <p:extLst>
      <p:ext uri="{BB962C8B-B14F-4D97-AF65-F5344CB8AC3E}">
        <p14:creationId xmlns:p14="http://schemas.microsoft.com/office/powerpoint/2010/main" val="95824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BD94-645B-4BE1-A430-033019591F4B}"/>
              </a:ext>
            </a:extLst>
          </p:cNvPr>
          <p:cNvSpPr>
            <a:spLocks noGrp="1"/>
          </p:cNvSpPr>
          <p:nvPr>
            <p:ph type="title"/>
          </p:nvPr>
        </p:nvSpPr>
        <p:spPr/>
        <p:txBody>
          <a:bodyPr>
            <a:normAutofit/>
          </a:bodyPr>
          <a:lstStyle/>
          <a:p>
            <a:r>
              <a:rPr lang="en-US" dirty="0"/>
              <a:t>Intrinsic Information is Incomplete </a:t>
            </a:r>
          </a:p>
        </p:txBody>
      </p:sp>
      <p:pic>
        <p:nvPicPr>
          <p:cNvPr id="4" name="Picture 3">
            <a:extLst>
              <a:ext uri="{FF2B5EF4-FFF2-40B4-BE49-F238E27FC236}">
                <a16:creationId xmlns:a16="http://schemas.microsoft.com/office/drawing/2014/main" id="{742A5CAD-A4FD-4667-844F-01BD24310614}"/>
              </a:ext>
            </a:extLst>
          </p:cNvPr>
          <p:cNvPicPr>
            <a:picLocks noChangeAspect="1"/>
          </p:cNvPicPr>
          <p:nvPr/>
        </p:nvPicPr>
        <p:blipFill>
          <a:blip r:embed="rId3"/>
          <a:stretch>
            <a:fillRect/>
          </a:stretch>
        </p:blipFill>
        <p:spPr>
          <a:xfrm>
            <a:off x="1132626" y="2281135"/>
            <a:ext cx="9926748" cy="2718881"/>
          </a:xfrm>
          <a:prstGeom prst="rect">
            <a:avLst/>
          </a:prstGeom>
        </p:spPr>
      </p:pic>
      <p:sp>
        <p:nvSpPr>
          <p:cNvPr id="6" name="Rectangle 5">
            <a:extLst>
              <a:ext uri="{FF2B5EF4-FFF2-40B4-BE49-F238E27FC236}">
                <a16:creationId xmlns:a16="http://schemas.microsoft.com/office/drawing/2014/main" id="{38600B10-9FBD-424A-9B8E-247BAD34875A}"/>
              </a:ext>
            </a:extLst>
          </p:cNvPr>
          <p:cNvSpPr/>
          <p:nvPr/>
        </p:nvSpPr>
        <p:spPr>
          <a:xfrm>
            <a:off x="-18285" y="6596390"/>
            <a:ext cx="2937022" cy="261610"/>
          </a:xfrm>
          <a:prstGeom prst="rect">
            <a:avLst/>
          </a:prstGeom>
        </p:spPr>
        <p:txBody>
          <a:bodyPr wrap="none">
            <a:spAutoFit/>
          </a:bodyPr>
          <a:lstStyle/>
          <a:p>
            <a:r>
              <a:rPr lang="en-US" sz="1100" dirty="0"/>
              <a:t>Origami images from http://image.google.com/</a:t>
            </a:r>
          </a:p>
        </p:txBody>
      </p:sp>
      <p:sp>
        <p:nvSpPr>
          <p:cNvPr id="8" name="Rectangle 7">
            <a:extLst>
              <a:ext uri="{FF2B5EF4-FFF2-40B4-BE49-F238E27FC236}">
                <a16:creationId xmlns:a16="http://schemas.microsoft.com/office/drawing/2014/main" id="{BC1DF298-EC43-427F-BE88-DB0AD9C6B027}"/>
              </a:ext>
            </a:extLst>
          </p:cNvPr>
          <p:cNvSpPr/>
          <p:nvPr/>
        </p:nvSpPr>
        <p:spPr>
          <a:xfrm>
            <a:off x="1450226" y="5480299"/>
            <a:ext cx="10157637" cy="480131"/>
          </a:xfrm>
          <a:prstGeom prst="rect">
            <a:avLst/>
          </a:prstGeom>
        </p:spPr>
        <p:txBody>
          <a:bodyPr wrap="square">
            <a:spAutoFit/>
          </a:bodyPr>
          <a:lstStyle/>
          <a:p>
            <a:pPr lvl="0">
              <a:lnSpc>
                <a:spcPct val="90000"/>
              </a:lnSpc>
              <a:spcBef>
                <a:spcPts val="1000"/>
              </a:spcBef>
            </a:pPr>
            <a:r>
              <a:rPr lang="en-US" sz="2800" dirty="0">
                <a:solidFill>
                  <a:prstClr val="black"/>
                </a:solidFill>
                <a:latin typeface="Calibri Light" panose="020F0302020204030204"/>
              </a:rPr>
              <a:t>Intrinsic geometry: any origami equivalent to a piece of flat paper!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68097-E778-416D-9A15-B6CB71CE2F89}"/>
                  </a:ext>
                </a:extLst>
              </p:cNvPr>
              <p:cNvSpPr txBox="1"/>
              <p:nvPr/>
            </p:nvSpPr>
            <p:spPr>
              <a:xfrm>
                <a:off x="4457618" y="1933145"/>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𝒯</m:t>
                      </m:r>
                    </m:oMath>
                  </m:oMathPara>
                </a14:m>
                <a:endParaRPr lang="en-US" dirty="0"/>
              </a:p>
            </p:txBody>
          </p:sp>
        </mc:Choice>
        <mc:Fallback xmlns="">
          <p:sp>
            <p:nvSpPr>
              <p:cNvPr id="9" name="TextBox 8">
                <a:extLst>
                  <a:ext uri="{FF2B5EF4-FFF2-40B4-BE49-F238E27FC236}">
                    <a16:creationId xmlns:a16="http://schemas.microsoft.com/office/drawing/2014/main" id="{D8168097-E778-416D-9A15-B6CB71CE2F89}"/>
                  </a:ext>
                </a:extLst>
              </p:cNvPr>
              <p:cNvSpPr txBox="1">
                <a:spLocks noRot="1" noChangeAspect="1" noMove="1" noResize="1" noEditPoints="1" noAdjustHandles="1" noChangeArrowheads="1" noChangeShapeType="1" noTextEdit="1"/>
              </p:cNvSpPr>
              <p:nvPr/>
            </p:nvSpPr>
            <p:spPr>
              <a:xfrm>
                <a:off x="4457618" y="1933145"/>
                <a:ext cx="217432" cy="276999"/>
              </a:xfrm>
              <a:prstGeom prst="rect">
                <a:avLst/>
              </a:prstGeom>
              <a:blipFill>
                <a:blip r:embed="rId4"/>
                <a:stretch>
                  <a:fillRect l="-25000" r="-22222" b="-6522"/>
                </a:stretch>
              </a:blipFill>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07794900-09AB-4B0A-B9A2-50CA1C545EDA}"/>
              </a:ext>
            </a:extLst>
          </p:cNvPr>
          <p:cNvSpPr/>
          <p:nvPr/>
        </p:nvSpPr>
        <p:spPr>
          <a:xfrm>
            <a:off x="3951839" y="2040994"/>
            <a:ext cx="3021356" cy="798186"/>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AA775C0-7C5D-4934-A014-3F154298174E}"/>
              </a:ext>
            </a:extLst>
          </p:cNvPr>
          <p:cNvSpPr/>
          <p:nvPr/>
        </p:nvSpPr>
        <p:spPr>
          <a:xfrm>
            <a:off x="3951839" y="2538516"/>
            <a:ext cx="968991" cy="300277"/>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2BCA6A8-263A-46B0-9BEC-ECEFABDB8E95}"/>
              </a:ext>
            </a:extLst>
          </p:cNvPr>
          <p:cNvSpPr/>
          <p:nvPr/>
        </p:nvSpPr>
        <p:spPr>
          <a:xfrm>
            <a:off x="3951839" y="1645175"/>
            <a:ext cx="4659898" cy="1175793"/>
          </a:xfrm>
          <a:custGeom>
            <a:avLst/>
            <a:gdLst>
              <a:gd name="connsiteX0" fmla="*/ 0 w 968991"/>
              <a:gd name="connsiteY0" fmla="*/ 286629 h 300277"/>
              <a:gd name="connsiteX1" fmla="*/ 573206 w 968991"/>
              <a:gd name="connsiteY1" fmla="*/ 26 h 300277"/>
              <a:gd name="connsiteX2" fmla="*/ 968991 w 968991"/>
              <a:gd name="connsiteY2" fmla="*/ 300277 h 300277"/>
            </a:gdLst>
            <a:ahLst/>
            <a:cxnLst>
              <a:cxn ang="0">
                <a:pos x="connsiteX0" y="connsiteY0"/>
              </a:cxn>
              <a:cxn ang="0">
                <a:pos x="connsiteX1" y="connsiteY1"/>
              </a:cxn>
              <a:cxn ang="0">
                <a:pos x="connsiteX2" y="connsiteY2"/>
              </a:cxn>
            </a:cxnLst>
            <a:rect l="l" t="t" r="r" b="b"/>
            <a:pathLst>
              <a:path w="968991" h="300277">
                <a:moveTo>
                  <a:pt x="0" y="286629"/>
                </a:moveTo>
                <a:cubicBezTo>
                  <a:pt x="205854" y="142190"/>
                  <a:pt x="411708" y="-2249"/>
                  <a:pt x="573206" y="26"/>
                </a:cubicBezTo>
                <a:cubicBezTo>
                  <a:pt x="734704" y="2301"/>
                  <a:pt x="851847" y="151289"/>
                  <a:pt x="968991" y="300277"/>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00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8512-43AF-43D4-AF3D-43C709339E78}"/>
              </a:ext>
            </a:extLst>
          </p:cNvPr>
          <p:cNvSpPr>
            <a:spLocks noGrp="1"/>
          </p:cNvSpPr>
          <p:nvPr>
            <p:ph type="title"/>
          </p:nvPr>
        </p:nvSpPr>
        <p:spPr/>
        <p:txBody>
          <a:bodyPr>
            <a:normAutofit/>
          </a:bodyPr>
          <a:lstStyle/>
          <a:p>
            <a:r>
              <a:rPr lang="en-US" dirty="0"/>
              <a:t>Existing Work in Extrinsic Geometry</a:t>
            </a:r>
          </a:p>
        </p:txBody>
      </p:sp>
      <p:sp>
        <p:nvSpPr>
          <p:cNvPr id="3" name="Content Placeholder 2">
            <a:extLst>
              <a:ext uri="{FF2B5EF4-FFF2-40B4-BE49-F238E27FC236}">
                <a16:creationId xmlns:a16="http://schemas.microsoft.com/office/drawing/2014/main" id="{D5C171D0-518D-45CA-B2DF-40CD47B7B5F2}"/>
              </a:ext>
            </a:extLst>
          </p:cNvPr>
          <p:cNvSpPr>
            <a:spLocks noGrp="1"/>
          </p:cNvSpPr>
          <p:nvPr>
            <p:ph idx="1"/>
          </p:nvPr>
        </p:nvSpPr>
        <p:spPr/>
        <p:txBody>
          <a:bodyPr>
            <a:normAutofit/>
          </a:bodyPr>
          <a:lstStyle/>
          <a:p>
            <a:r>
              <a:rPr lang="en-US" dirty="0"/>
              <a:t>Extrinsic histogram: </a:t>
            </a:r>
          </a:p>
          <a:p>
            <a:pPr lvl="1"/>
            <a:r>
              <a:rPr lang="en-US" dirty="0"/>
              <a:t>SHOT [</a:t>
            </a:r>
            <a:r>
              <a:rPr lang="en-US" dirty="0" err="1"/>
              <a:t>Tombari</a:t>
            </a:r>
            <a:r>
              <a:rPr lang="en-US" dirty="0"/>
              <a:t> et al. 2010] </a:t>
            </a:r>
          </a:p>
          <a:p>
            <a:pPr lvl="1"/>
            <a:r>
              <a:rPr lang="en-US" dirty="0"/>
              <a:t>D2 descriptors [</a:t>
            </a:r>
            <a:r>
              <a:rPr lang="en-US" dirty="0" err="1"/>
              <a:t>Osada</a:t>
            </a:r>
            <a:r>
              <a:rPr lang="en-US" dirty="0"/>
              <a:t> et al. 2002] </a:t>
            </a:r>
          </a:p>
          <a:p>
            <a:r>
              <a:rPr lang="en-US" dirty="0"/>
              <a:t>Offset surface: [Corman et al. 2017]</a:t>
            </a:r>
          </a:p>
          <a:p>
            <a:pPr lvl="0"/>
            <a:r>
              <a:rPr lang="en-US" dirty="0">
                <a:solidFill>
                  <a:prstClr val="black"/>
                </a:solidFill>
              </a:rPr>
              <a:t>Volume–based: </a:t>
            </a:r>
          </a:p>
          <a:p>
            <a:pPr lvl="1"/>
            <a:r>
              <a:rPr lang="en-US" dirty="0">
                <a:solidFill>
                  <a:prstClr val="black"/>
                </a:solidFill>
              </a:rPr>
              <a:t>[Raviv et al. 2010]</a:t>
            </a:r>
          </a:p>
          <a:p>
            <a:pPr lvl="1"/>
            <a:r>
              <a:rPr lang="en-US" dirty="0">
                <a:solidFill>
                  <a:prstClr val="black"/>
                </a:solidFill>
              </a:rPr>
              <a:t>[</a:t>
            </a:r>
            <a:r>
              <a:rPr lang="en-US" dirty="0" err="1">
                <a:solidFill>
                  <a:prstClr val="black"/>
                </a:solidFill>
              </a:rPr>
              <a:t>Litman</a:t>
            </a:r>
            <a:r>
              <a:rPr lang="en-US" dirty="0">
                <a:solidFill>
                  <a:prstClr val="black"/>
                </a:solidFill>
              </a:rPr>
              <a:t> et al. 2012]</a:t>
            </a:r>
          </a:p>
          <a:p>
            <a:pPr lvl="1"/>
            <a:r>
              <a:rPr lang="en-US" dirty="0">
                <a:solidFill>
                  <a:prstClr val="black"/>
                </a:solidFill>
              </a:rPr>
              <a:t>[Wang and Wang 2015]</a:t>
            </a:r>
          </a:p>
          <a:p>
            <a:pPr lvl="1"/>
            <a:r>
              <a:rPr lang="en-US" dirty="0">
                <a:solidFill>
                  <a:prstClr val="black"/>
                </a:solidFill>
              </a:rPr>
              <a:t>[</a:t>
            </a:r>
            <a:r>
              <a:rPr lang="en-US" dirty="0" err="1">
                <a:solidFill>
                  <a:prstClr val="black"/>
                </a:solidFill>
              </a:rPr>
              <a:t>Patane</a:t>
            </a:r>
            <a:r>
              <a:rPr lang="en-US" dirty="0">
                <a:solidFill>
                  <a:prstClr val="black"/>
                </a:solidFill>
              </a:rPr>
              <a:t> 2015]</a:t>
            </a:r>
          </a:p>
          <a:p>
            <a:pPr lvl="1"/>
            <a:r>
              <a:rPr lang="en-US" dirty="0">
                <a:solidFill>
                  <a:prstClr val="black"/>
                </a:solidFill>
              </a:rPr>
              <a:t>[Rustamov 2011]</a:t>
            </a:r>
            <a:endParaRPr lang="en-US" sz="1600" dirty="0">
              <a:solidFill>
                <a:prstClr val="black"/>
              </a:solidFill>
            </a:endParaRPr>
          </a:p>
          <a:p>
            <a:endParaRPr lang="en-US" sz="1800" dirty="0"/>
          </a:p>
          <a:p>
            <a:pPr marL="0" indent="0">
              <a:buNone/>
            </a:pPr>
            <a:endParaRPr lang="en-US" sz="1800" dirty="0"/>
          </a:p>
        </p:txBody>
      </p:sp>
      <p:grpSp>
        <p:nvGrpSpPr>
          <p:cNvPr id="10" name="Group 9">
            <a:extLst>
              <a:ext uri="{FF2B5EF4-FFF2-40B4-BE49-F238E27FC236}">
                <a16:creationId xmlns:a16="http://schemas.microsoft.com/office/drawing/2014/main" id="{F06DF0A2-7A99-476C-88DA-E3CAC1277EB3}"/>
              </a:ext>
            </a:extLst>
          </p:cNvPr>
          <p:cNvGrpSpPr/>
          <p:nvPr/>
        </p:nvGrpSpPr>
        <p:grpSpPr>
          <a:xfrm>
            <a:off x="6338286" y="1141680"/>
            <a:ext cx="5015514" cy="3412749"/>
            <a:chOff x="6370320" y="1026086"/>
            <a:chExt cx="5015514" cy="3412749"/>
          </a:xfrm>
        </p:grpSpPr>
        <p:pic>
          <p:nvPicPr>
            <p:cNvPr id="5" name="Picture 4">
              <a:extLst>
                <a:ext uri="{FF2B5EF4-FFF2-40B4-BE49-F238E27FC236}">
                  <a16:creationId xmlns:a16="http://schemas.microsoft.com/office/drawing/2014/main" id="{F3774BB9-61AF-4CFF-8665-D2116FD4A311}"/>
                </a:ext>
              </a:extLst>
            </p:cNvPr>
            <p:cNvPicPr>
              <a:picLocks noChangeAspect="1"/>
            </p:cNvPicPr>
            <p:nvPr/>
          </p:nvPicPr>
          <p:blipFill rotWithShape="1">
            <a:blip r:embed="rId3"/>
            <a:srcRect l="15055" t="46213" r="60466" b="44725"/>
            <a:stretch/>
          </p:blipFill>
          <p:spPr>
            <a:xfrm>
              <a:off x="7448365" y="3817398"/>
              <a:ext cx="2982898" cy="621437"/>
            </a:xfrm>
            <a:prstGeom prst="rect">
              <a:avLst/>
            </a:prstGeom>
          </p:spPr>
        </p:pic>
        <p:pic>
          <p:nvPicPr>
            <p:cNvPr id="7" name="Picture 6">
              <a:extLst>
                <a:ext uri="{FF2B5EF4-FFF2-40B4-BE49-F238E27FC236}">
                  <a16:creationId xmlns:a16="http://schemas.microsoft.com/office/drawing/2014/main" id="{9FA2E9D0-EDB7-4067-B6F6-A45B020F4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9814" y="1087046"/>
              <a:ext cx="2446020" cy="2476500"/>
            </a:xfrm>
            <a:prstGeom prst="rect">
              <a:avLst/>
            </a:prstGeom>
          </p:spPr>
        </p:pic>
        <p:pic>
          <p:nvPicPr>
            <p:cNvPr id="9" name="Picture 8" descr="A blue ball&#10;&#10;Description automatically generated">
              <a:extLst>
                <a:ext uri="{FF2B5EF4-FFF2-40B4-BE49-F238E27FC236}">
                  <a16:creationId xmlns:a16="http://schemas.microsoft.com/office/drawing/2014/main" id="{4471DC52-60A1-4A2D-AFAA-2ADB085EF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320" y="1026086"/>
              <a:ext cx="2537460" cy="2537460"/>
            </a:xfrm>
            <a:prstGeom prst="rect">
              <a:avLst/>
            </a:prstGeom>
          </p:spPr>
        </p:pic>
      </p:grpSp>
      <p:sp>
        <p:nvSpPr>
          <p:cNvPr id="4" name="Rectangle 3">
            <a:extLst>
              <a:ext uri="{FF2B5EF4-FFF2-40B4-BE49-F238E27FC236}">
                <a16:creationId xmlns:a16="http://schemas.microsoft.com/office/drawing/2014/main" id="{AAD24609-EA57-4605-B385-7EC4EC46EE46}"/>
              </a:ext>
            </a:extLst>
          </p:cNvPr>
          <p:cNvSpPr/>
          <p:nvPr/>
        </p:nvSpPr>
        <p:spPr>
          <a:xfrm>
            <a:off x="5438785" y="4696636"/>
            <a:ext cx="6753216" cy="1917448"/>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a:t>
            </a:r>
            <a:r>
              <a:rPr lang="en-US" sz="2600" dirty="0" err="1">
                <a:solidFill>
                  <a:prstClr val="black"/>
                </a:solidFill>
                <a:latin typeface="Calibri Light" panose="020F0302020204030204"/>
              </a:rPr>
              <a:t>Volumetrization</a:t>
            </a:r>
            <a:r>
              <a:rPr lang="en-US" sz="2600" dirty="0">
                <a:solidFill>
                  <a:prstClr val="black"/>
                </a:solidFill>
                <a:latin typeface="Calibri Light" panose="020F0302020204030204"/>
              </a:rPr>
              <a:t>” is hard: clean input mesh</a:t>
            </a:r>
          </a:p>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Inability to handle open surfaces/triangle soups</a:t>
            </a:r>
          </a:p>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Inconsistency unless super dense volume mesh</a:t>
            </a:r>
          </a:p>
          <a:p>
            <a:pPr marL="228600" lvl="0" indent="-228600">
              <a:lnSpc>
                <a:spcPct val="90000"/>
              </a:lnSpc>
              <a:spcBef>
                <a:spcPts val="1000"/>
              </a:spcBef>
              <a:buFont typeface="Arial" panose="020B0604020202020204" pitchFamily="34" charset="0"/>
              <a:buChar char="•"/>
            </a:pPr>
            <a:r>
              <a:rPr lang="en-US" sz="2600" dirty="0">
                <a:solidFill>
                  <a:prstClr val="black"/>
                </a:solidFill>
                <a:latin typeface="Calibri Light" panose="020F0302020204030204"/>
              </a:rPr>
              <a:t>Cannot attribute shape difference onto surface</a:t>
            </a:r>
          </a:p>
        </p:txBody>
      </p:sp>
    </p:spTree>
    <p:extLst>
      <p:ext uri="{BB962C8B-B14F-4D97-AF65-F5344CB8AC3E}">
        <p14:creationId xmlns:p14="http://schemas.microsoft.com/office/powerpoint/2010/main" val="5179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SIGGRAPH 2019 1">
      <a:dk1>
        <a:srgbClr val="000000"/>
      </a:dk1>
      <a:lt1>
        <a:srgbClr val="FFFFFF"/>
      </a:lt1>
      <a:dk2>
        <a:srgbClr val="44546A"/>
      </a:dk2>
      <a:lt2>
        <a:srgbClr val="F1F1F1"/>
      </a:lt2>
      <a:accent1>
        <a:srgbClr val="34205B"/>
      </a:accent1>
      <a:accent2>
        <a:srgbClr val="4C5CA9"/>
      </a:accent2>
      <a:accent3>
        <a:srgbClr val="57BD86"/>
      </a:accent3>
      <a:accent4>
        <a:srgbClr val="EF495C"/>
      </a:accent4>
      <a:accent5>
        <a:srgbClr val="FAA224"/>
      </a:accent5>
      <a:accent6>
        <a:srgbClr val="46BEB0"/>
      </a:accent6>
      <a:hlink>
        <a:srgbClr val="EF495C"/>
      </a:hlink>
      <a:folHlink>
        <a:srgbClr val="EF495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14236</TotalTime>
  <Words>4726</Words>
  <Application>Microsoft Office PowerPoint</Application>
  <PresentationFormat>Widescreen</PresentationFormat>
  <Paragraphs>629</Paragraphs>
  <Slides>75</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75</vt:i4>
      </vt:variant>
    </vt:vector>
  </HeadingPairs>
  <TitlesOfParts>
    <vt:vector size="84" baseType="lpstr">
      <vt:lpstr>Arial</vt:lpstr>
      <vt:lpstr>Calibri Light</vt:lpstr>
      <vt:lpstr>Calibri</vt:lpstr>
      <vt:lpstr>Cambria Math</vt:lpstr>
      <vt:lpstr>System Font Regular</vt:lpstr>
      <vt:lpstr>Courier New</vt:lpstr>
      <vt:lpstr>Linux Libertine G</vt:lpstr>
      <vt:lpstr>Office Theme</vt:lpstr>
      <vt:lpstr>2_Office Theme</vt:lpstr>
      <vt:lpstr>Steklov Spectral Geometry for Extrinsic Shape Analysis</vt:lpstr>
      <vt:lpstr>Steklov Spectral Geometry for Extrinsic Shape Analysis</vt:lpstr>
      <vt:lpstr>Outline: Steklov Spectral Geometry for Extrinsic Shape Analysis</vt:lpstr>
      <vt:lpstr>Extrinsic Geometry vs. Intrinsic Geometry </vt:lpstr>
      <vt:lpstr>Extrinsic Geometry vs. Intrinsic Geometry </vt:lpstr>
      <vt:lpstr>Review: Motivations in Intrinsic Shape Analysis</vt:lpstr>
      <vt:lpstr>Notion of Intrinsic Geometry can be Counterintuitive</vt:lpstr>
      <vt:lpstr>Intrinsic Information is Incomplete </vt:lpstr>
      <vt:lpstr>Existing Work in Extrinsic Geometry</vt:lpstr>
      <vt:lpstr>Our Problem: Extrinsic Geometry Analysis from a Boundary Representation</vt:lpstr>
      <vt:lpstr>Review: (Intrinsic) Shape Analysis</vt:lpstr>
      <vt:lpstr>Review: (Intrinsic) Shape Analysis</vt:lpstr>
      <vt:lpstr>Review: (Intrinsic) Shape Analysis</vt:lpstr>
      <vt:lpstr>Review: (Intrinsic) Shape Analysis</vt:lpstr>
      <vt:lpstr>Laplacian Operator/Matrix Capturing Intrinsic Geometry</vt:lpstr>
      <vt:lpstr>PowerPoint Presentation</vt:lpstr>
      <vt:lpstr>Why the (Laplacian) Operator Approach?</vt:lpstr>
      <vt:lpstr>Our Goal: An Operator/Matrix Capturing Extrinsic Geometry </vt:lpstr>
      <vt:lpstr>Dirichlet-to-Neumann (DtN) Operator S</vt:lpstr>
      <vt:lpstr>Dirichlet-to-Neumann (DtN) Operator S</vt:lpstr>
      <vt:lpstr>DtN operator and Steklov eigenvalue problem</vt:lpstr>
      <vt:lpstr>DtN Operator S and Extrinsic Geometry</vt:lpstr>
      <vt:lpstr>DtN Operator S and Extrinsic Geometry</vt:lpstr>
      <vt:lpstr>Steklov Eigenfunctions and Extrinsic Geometry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Dirichlet-to-Neumann (DtN) Operator S</vt:lpstr>
      <vt:lpstr>PowerPoint Presentation</vt:lpstr>
      <vt:lpstr>PowerPoint Presentation</vt:lpstr>
      <vt:lpstr>PowerPoint Presentation</vt:lpstr>
      <vt:lpstr>PowerPoint Presentation</vt:lpstr>
      <vt:lpstr>PowerPoint Presentation</vt:lpstr>
      <vt:lpstr>Boundary Element Method (BEM) with Fast Computations</vt:lpstr>
      <vt:lpstr>Steklov Eigenvalues as the “ShapeDNA” (i.e. Shape2Vec)</vt:lpstr>
      <vt:lpstr>PowerPoint Presentation</vt:lpstr>
      <vt:lpstr>Convergence and Robustness to Irregular Meshing</vt:lpstr>
      <vt:lpstr>Robustness</vt:lpstr>
      <vt:lpstr>Robustness</vt:lpstr>
      <vt:lpstr>PowerPoint Presentation</vt:lpstr>
      <vt:lpstr>PowerPoint Presentation</vt:lpstr>
      <vt:lpstr>PowerPoint Presentation</vt:lpstr>
      <vt:lpstr>PowerPoint Presentation</vt:lpstr>
      <vt:lpstr>Our BEM Formulation v.s. A Possible FEM Operator</vt:lpstr>
      <vt:lpstr>PowerPoint Presentation</vt:lpstr>
      <vt:lpstr>PowerPoint Presentation</vt:lpstr>
      <vt:lpstr>PowerPoint Presentation</vt:lpstr>
      <vt:lpstr>PowerPoint Presentation</vt:lpstr>
      <vt:lpstr>Conclusion</vt:lpstr>
      <vt:lpstr>Future Work</vt:lpstr>
      <vt:lpstr>Thank you!       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Not Volumetric Laplacian?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Steklov Spectral Geometry for Extrinsic Shape Analysis</dc:title>
  <dc:creator>Yu Wang</dc:creator>
  <cp:lastModifiedBy>Yu Wang</cp:lastModifiedBy>
  <cp:revision>292</cp:revision>
  <dcterms:created xsi:type="dcterms:W3CDTF">2019-07-22T05:08:08Z</dcterms:created>
  <dcterms:modified xsi:type="dcterms:W3CDTF">2019-08-08T09:20:51Z</dcterms:modified>
</cp:coreProperties>
</file>